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7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7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834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443EB6-E7C7-494E-BF2E-70090256F1B7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C93495-CAD9-4C47-8A76-AAB1582458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3256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f950fc5c70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f950fc5c70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18580" y="70275"/>
            <a:ext cx="2540917" cy="1007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1300" y="9634"/>
            <a:ext cx="1897832" cy="1128633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54;p13">
            <a:extLst>
              <a:ext uri="{FF2B5EF4-FFF2-40B4-BE49-F238E27FC236}">
                <a16:creationId xmlns:a16="http://schemas.microsoft.com/office/drawing/2014/main" id="{A41A685C-3C0B-4136-86B9-92E48713C8FC}"/>
              </a:ext>
            </a:extLst>
          </p:cNvPr>
          <p:cNvSpPr txBox="1"/>
          <p:nvPr/>
        </p:nvSpPr>
        <p:spPr>
          <a:xfrm>
            <a:off x="331300" y="1766818"/>
            <a:ext cx="11529400" cy="1176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Transforming </a:t>
            </a:r>
            <a:r>
              <a:rPr lang="en-US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Cepot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: Sundanese Cultural Identity in</a:t>
            </a:r>
          </a:p>
          <a:p>
            <a:pPr lvl="0"/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Contemporary Visual Communication Design</a:t>
            </a:r>
          </a:p>
        </p:txBody>
      </p:sp>
      <p:sp>
        <p:nvSpPr>
          <p:cNvPr id="11" name="Google Shape;55;p13">
            <a:extLst>
              <a:ext uri="{FF2B5EF4-FFF2-40B4-BE49-F238E27FC236}">
                <a16:creationId xmlns:a16="http://schemas.microsoft.com/office/drawing/2014/main" id="{3916FDC9-37D3-4699-A0CE-9DE3465E43B3}"/>
              </a:ext>
            </a:extLst>
          </p:cNvPr>
          <p:cNvSpPr txBox="1"/>
          <p:nvPr/>
        </p:nvSpPr>
        <p:spPr>
          <a:xfrm>
            <a:off x="555774" y="5033699"/>
            <a:ext cx="4237451" cy="1086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latin typeface="Arial" panose="020B0604020202020204" pitchFamily="34" charset="0"/>
                <a:cs typeface="Arial" panose="020B0604020202020204" pitchFamily="34" charset="0"/>
              </a:rPr>
              <a:t>Presented by:</a:t>
            </a:r>
            <a:endParaRPr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Yayat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Sudaryat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Asep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Kadarisman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Google Shape;58;p13">
            <a:extLst>
              <a:ext uri="{FF2B5EF4-FFF2-40B4-BE49-F238E27FC236}">
                <a16:creationId xmlns:a16="http://schemas.microsoft.com/office/drawing/2014/main" id="{B4296F7F-B1DA-40A4-9A02-EDD7168DEC16}"/>
              </a:ext>
            </a:extLst>
          </p:cNvPr>
          <p:cNvSpPr txBox="1"/>
          <p:nvPr/>
        </p:nvSpPr>
        <p:spPr>
          <a:xfrm>
            <a:off x="6096000" y="5033700"/>
            <a:ext cx="5334000" cy="1086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latin typeface="Arial" panose="020B0604020202020204" pitchFamily="34" charset="0"/>
                <a:cs typeface="Arial" panose="020B0604020202020204" pitchFamily="34" charset="0"/>
              </a:rPr>
              <a:t>Affiliation: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Faculty of Creative Industries, Telkom University, Bandung, Indonesia 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Google Shape;54;p13">
            <a:extLst>
              <a:ext uri="{FF2B5EF4-FFF2-40B4-BE49-F238E27FC236}">
                <a16:creationId xmlns:a16="http://schemas.microsoft.com/office/drawing/2014/main" id="{DE56FD49-B207-43F5-BD29-0A420FADDA45}"/>
              </a:ext>
            </a:extLst>
          </p:cNvPr>
          <p:cNvSpPr txBox="1"/>
          <p:nvPr/>
        </p:nvSpPr>
        <p:spPr>
          <a:xfrm>
            <a:off x="331300" y="2888254"/>
            <a:ext cx="9827090" cy="6784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5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Visual Communication Design and Digital Creativity in the Intelligent Era 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7480" y="12344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12F4B"/>
                </a:solidFill>
                <a:latin typeface="Aptos Display"/>
              </a:defRPr>
            </a:pPr>
            <a:r>
              <a:rPr dirty="0"/>
              <a:t>1. Background &amp; Research Problem</a:t>
            </a:r>
          </a:p>
        </p:txBody>
      </p:sp>
      <p:sp>
        <p:nvSpPr>
          <p:cNvPr id="3" name="Rectangle 2"/>
          <p:cNvSpPr/>
          <p:nvPr/>
        </p:nvSpPr>
        <p:spPr>
          <a:xfrm>
            <a:off x="335768" y="2112264"/>
            <a:ext cx="685800" cy="50292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480" y="2507062"/>
            <a:ext cx="7395926" cy="369440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713406" y="2475435"/>
            <a:ext cx="3946090" cy="36317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800"/>
              </a:spcAft>
              <a:buFont typeface="Wingdings" panose="05000000000000000000" pitchFamily="2" charset="2"/>
              <a:buChar char="§"/>
              <a:defRPr sz="1300">
                <a:solidFill>
                  <a:srgbClr val="2B3238"/>
                </a:solidFill>
                <a:latin typeface="Aptos"/>
              </a:defRPr>
            </a:pPr>
            <a:r>
              <a:rPr sz="1400" dirty="0" err="1"/>
              <a:t>Cepot</a:t>
            </a:r>
            <a:r>
              <a:rPr sz="1400" dirty="0"/>
              <a:t> (</a:t>
            </a:r>
            <a:r>
              <a:rPr sz="1400" dirty="0" err="1"/>
              <a:t>Astrajingga</a:t>
            </a:r>
            <a:r>
              <a:rPr sz="1400" dirty="0"/>
              <a:t>) is a prominent </a:t>
            </a:r>
            <a:r>
              <a:rPr sz="1400" dirty="0" err="1"/>
              <a:t>panakawan</a:t>
            </a:r>
            <a:r>
              <a:rPr sz="1400" dirty="0"/>
              <a:t> figure in Sundanese </a:t>
            </a:r>
            <a:r>
              <a:rPr sz="1400" dirty="0" err="1"/>
              <a:t>wayang</a:t>
            </a:r>
            <a:r>
              <a:rPr sz="1400" dirty="0"/>
              <a:t> </a:t>
            </a:r>
            <a:r>
              <a:rPr sz="1400" dirty="0" err="1"/>
              <a:t>golek</a:t>
            </a:r>
            <a:r>
              <a:rPr sz="1400" dirty="0"/>
              <a:t>, combining </a:t>
            </a:r>
            <a:r>
              <a:rPr sz="1400" dirty="0" err="1"/>
              <a:t>humour</a:t>
            </a:r>
            <a:r>
              <a:rPr sz="1400" dirty="0"/>
              <a:t>, social commentary, and cultural communication.</a:t>
            </a:r>
          </a:p>
          <a:p>
            <a:pPr marL="285750" indent="-285750" algn="just">
              <a:spcAft>
                <a:spcPts val="800"/>
              </a:spcAft>
              <a:buFont typeface="Wingdings" panose="05000000000000000000" pitchFamily="2" charset="2"/>
              <a:buChar char="§"/>
              <a:defRPr sz="1300">
                <a:solidFill>
                  <a:srgbClr val="2B3238"/>
                </a:solidFill>
                <a:latin typeface="Aptos"/>
              </a:defRPr>
            </a:pPr>
            <a:r>
              <a:rPr sz="1400" dirty="0"/>
              <a:t>Across illustration, animation, merchandise, social media, branding, and digital formats, </a:t>
            </a:r>
            <a:r>
              <a:rPr sz="1400" dirty="0" err="1"/>
              <a:t>Cepot</a:t>
            </a:r>
            <a:r>
              <a:rPr sz="1400" dirty="0"/>
              <a:t> is increasingly simplified, exaggerated, hybridized, or recontextualized.</a:t>
            </a:r>
          </a:p>
          <a:p>
            <a:pPr marL="285750" indent="-285750" algn="just">
              <a:spcAft>
                <a:spcPts val="800"/>
              </a:spcAft>
              <a:buFont typeface="Wingdings" panose="05000000000000000000" pitchFamily="2" charset="2"/>
              <a:buChar char="§"/>
              <a:defRPr sz="1300">
                <a:solidFill>
                  <a:srgbClr val="2B3238"/>
                </a:solidFill>
                <a:latin typeface="Aptos"/>
              </a:defRPr>
            </a:pPr>
            <a:r>
              <a:rPr sz="1400" dirty="0"/>
              <a:t>The central problem is not whether </a:t>
            </a:r>
            <a:r>
              <a:rPr sz="1400" dirty="0" err="1"/>
              <a:t>Cepot</a:t>
            </a:r>
            <a:r>
              <a:rPr sz="1400" dirty="0"/>
              <a:t> should change, but how transformation can retain cultural legibility while responding to contemporary media.</a:t>
            </a:r>
          </a:p>
          <a:p>
            <a:pPr marL="285750" indent="-285750" algn="just">
              <a:spcAft>
                <a:spcPts val="800"/>
              </a:spcAft>
              <a:buFont typeface="Wingdings" panose="05000000000000000000" pitchFamily="2" charset="2"/>
              <a:buChar char="§"/>
              <a:defRPr sz="1300">
                <a:solidFill>
                  <a:srgbClr val="2B3238"/>
                </a:solidFill>
                <a:latin typeface="Aptos"/>
              </a:defRPr>
            </a:pPr>
            <a:r>
              <a:rPr sz="1400" dirty="0"/>
              <a:t>Recognizability must be examined as a configuration of visual signs—not through one feature alone.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469880" y="6473952"/>
            <a:ext cx="10972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50">
                <a:solidFill>
                  <a:srgbClr val="606971"/>
                </a:solidFill>
                <a:latin typeface="Aptos"/>
              </a:defRPr>
            </a:pPr>
            <a:r>
              <a:t>ICADE 2026  |  2</a:t>
            </a:r>
          </a:p>
        </p:txBody>
      </p:sp>
      <p:pic>
        <p:nvPicPr>
          <p:cNvPr id="7" name="Google Shape;56;p13">
            <a:extLst>
              <a:ext uri="{FF2B5EF4-FFF2-40B4-BE49-F238E27FC236}">
                <a16:creationId xmlns:a16="http://schemas.microsoft.com/office/drawing/2014/main" id="{503B89FB-642F-4DDD-A1C7-7A09F2E54FB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18580" y="70275"/>
            <a:ext cx="2540917" cy="1007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57;p13">
            <a:extLst>
              <a:ext uri="{FF2B5EF4-FFF2-40B4-BE49-F238E27FC236}">
                <a16:creationId xmlns:a16="http://schemas.microsoft.com/office/drawing/2014/main" id="{D6BA7463-03DD-4A50-8474-A42F7521788A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1300" y="9634"/>
            <a:ext cx="1897832" cy="1128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1300" y="1418795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12F4B"/>
                </a:solidFill>
                <a:latin typeface="Aptos Display"/>
              </a:defRPr>
            </a:pPr>
            <a:r>
              <a:t>2. Research Questions &amp; Contribution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349588" y="2296619"/>
            <a:ext cx="685800" cy="50292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14180" y="2488643"/>
            <a:ext cx="1097280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800"/>
              </a:spcAft>
              <a:buFont typeface="Wingdings" panose="05000000000000000000" pitchFamily="2" charset="2"/>
              <a:buChar char="§"/>
              <a:defRPr sz="1600">
                <a:solidFill>
                  <a:srgbClr val="2B3238"/>
                </a:solidFill>
                <a:latin typeface="Aptos"/>
              </a:defRPr>
            </a:pPr>
            <a:r>
              <a:rPr dirty="0"/>
              <a:t>What visual characteristics constitute a recognizable traditional reference field for </a:t>
            </a:r>
            <a:r>
              <a:rPr dirty="0" err="1"/>
              <a:t>Cepot</a:t>
            </a:r>
            <a:r>
              <a:rPr dirty="0"/>
              <a:t>?</a:t>
            </a:r>
          </a:p>
          <a:p>
            <a:pPr marL="285750" indent="-285750" algn="just">
              <a:spcAft>
                <a:spcPts val="800"/>
              </a:spcAft>
              <a:buFont typeface="Wingdings" panose="05000000000000000000" pitchFamily="2" charset="2"/>
              <a:buChar char="§"/>
              <a:defRPr sz="1600">
                <a:solidFill>
                  <a:srgbClr val="2B3238"/>
                </a:solidFill>
                <a:latin typeface="Aptos"/>
              </a:defRPr>
            </a:pPr>
            <a:r>
              <a:rPr dirty="0"/>
              <a:t>What recurrent patterns of visual transformation appear across selected contemporary representations?</a:t>
            </a:r>
          </a:p>
          <a:p>
            <a:pPr marL="285750" indent="-285750" algn="just">
              <a:spcAft>
                <a:spcPts val="800"/>
              </a:spcAft>
              <a:buFont typeface="Wingdings" panose="05000000000000000000" pitchFamily="2" charset="2"/>
              <a:buChar char="§"/>
              <a:defRPr sz="1600">
                <a:solidFill>
                  <a:srgbClr val="2B3238"/>
                </a:solidFill>
                <a:latin typeface="Aptos"/>
              </a:defRPr>
            </a:pPr>
            <a:r>
              <a:rPr dirty="0"/>
              <a:t>How do transformations preserve, adapt, or reframe signs associated with Sundanese cultural identity and </a:t>
            </a:r>
            <a:r>
              <a:rPr dirty="0" err="1"/>
              <a:t>Cepot’s</a:t>
            </a:r>
            <a:r>
              <a:rPr dirty="0"/>
              <a:t> communicative function?</a:t>
            </a:r>
          </a:p>
          <a:p>
            <a:pPr marL="285750" indent="-285750" algn="just">
              <a:spcAft>
                <a:spcPts val="800"/>
              </a:spcAft>
              <a:buFont typeface="Wingdings" panose="05000000000000000000" pitchFamily="2" charset="2"/>
              <a:buChar char="§"/>
              <a:defRPr sz="1600">
                <a:solidFill>
                  <a:srgbClr val="2B3238"/>
                </a:solidFill>
                <a:latin typeface="Aptos"/>
              </a:defRPr>
            </a:pPr>
            <a:r>
              <a:rPr dirty="0"/>
              <a:t>Contribution: a transferable framework for culturally grounded transformation of traditional characters.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69880" y="6473952"/>
            <a:ext cx="10972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50">
                <a:solidFill>
                  <a:srgbClr val="606971"/>
                </a:solidFill>
                <a:latin typeface="Aptos"/>
              </a:defRPr>
            </a:pPr>
            <a:r>
              <a:t>ICADE 2026  |  3</a:t>
            </a:r>
          </a:p>
        </p:txBody>
      </p:sp>
      <p:pic>
        <p:nvPicPr>
          <p:cNvPr id="6" name="Google Shape;56;p13">
            <a:extLst>
              <a:ext uri="{FF2B5EF4-FFF2-40B4-BE49-F238E27FC236}">
                <a16:creationId xmlns:a16="http://schemas.microsoft.com/office/drawing/2014/main" id="{034325C3-1938-4776-BEC6-F0CE10940566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118580" y="70275"/>
            <a:ext cx="2540917" cy="1007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57;p13">
            <a:extLst>
              <a:ext uri="{FF2B5EF4-FFF2-40B4-BE49-F238E27FC236}">
                <a16:creationId xmlns:a16="http://schemas.microsoft.com/office/drawing/2014/main" id="{24E125B1-6E7D-494F-B1D4-F9F08B2C0BD9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1300" y="9634"/>
            <a:ext cx="1897832" cy="1128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1300" y="127719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12F4B"/>
                </a:solidFill>
                <a:latin typeface="Aptos Display"/>
              </a:defRPr>
            </a:pPr>
            <a:r>
              <a:t>3. From Tradition to Contemporary Visual Culture</a:t>
            </a:r>
          </a:p>
        </p:txBody>
      </p:sp>
      <p:sp>
        <p:nvSpPr>
          <p:cNvPr id="3" name="Rectangle 2"/>
          <p:cNvSpPr/>
          <p:nvPr/>
        </p:nvSpPr>
        <p:spPr>
          <a:xfrm>
            <a:off x="349588" y="2155014"/>
            <a:ext cx="685800" cy="50292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4759" y="2417250"/>
            <a:ext cx="8304279" cy="414814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469880" y="6473952"/>
            <a:ext cx="10972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50">
                <a:solidFill>
                  <a:srgbClr val="606971"/>
                </a:solidFill>
                <a:latin typeface="Aptos"/>
              </a:defRPr>
            </a:pPr>
            <a:r>
              <a:t>ICADE 2026  |  4</a:t>
            </a:r>
          </a:p>
        </p:txBody>
      </p:sp>
      <p:pic>
        <p:nvPicPr>
          <p:cNvPr id="6" name="Google Shape;56;p13">
            <a:extLst>
              <a:ext uri="{FF2B5EF4-FFF2-40B4-BE49-F238E27FC236}">
                <a16:creationId xmlns:a16="http://schemas.microsoft.com/office/drawing/2014/main" id="{76F26791-B396-431F-9F9B-6E6045AFECB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18580" y="70275"/>
            <a:ext cx="2540917" cy="1007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57;p13">
            <a:extLst>
              <a:ext uri="{FF2B5EF4-FFF2-40B4-BE49-F238E27FC236}">
                <a16:creationId xmlns:a16="http://schemas.microsoft.com/office/drawing/2014/main" id="{67FE9D0A-CE2F-4A0C-AFBA-D8EB518126B5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1300" y="9634"/>
            <a:ext cx="1897832" cy="1128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1300" y="126025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12F4B"/>
                </a:solidFill>
                <a:latin typeface="Aptos Display"/>
              </a:defRPr>
            </a:pPr>
            <a:r>
              <a:rPr dirty="0"/>
              <a:t>4. Traditional </a:t>
            </a:r>
            <a:r>
              <a:rPr dirty="0" err="1"/>
              <a:t>Cepot</a:t>
            </a:r>
            <a:r>
              <a:rPr dirty="0"/>
              <a:t> Reference Field</a:t>
            </a:r>
          </a:p>
        </p:txBody>
      </p:sp>
      <p:sp>
        <p:nvSpPr>
          <p:cNvPr id="3" name="Rectangle 2"/>
          <p:cNvSpPr/>
          <p:nvPr/>
        </p:nvSpPr>
        <p:spPr>
          <a:xfrm>
            <a:off x="349588" y="2138074"/>
            <a:ext cx="685800" cy="50292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10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299" y="2516754"/>
            <a:ext cx="7436469" cy="372181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905134" y="2516754"/>
            <a:ext cx="3662026" cy="3252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800"/>
              </a:spcAft>
              <a:buFont typeface="Wingdings" panose="05000000000000000000" pitchFamily="2" charset="2"/>
              <a:buChar char="§"/>
              <a:defRPr sz="1300">
                <a:solidFill>
                  <a:srgbClr val="2B3238"/>
                </a:solidFill>
                <a:latin typeface="Aptos"/>
              </a:defRPr>
            </a:pPr>
            <a:r>
              <a:rPr sz="1600" dirty="0"/>
              <a:t>The study treats tradition as a reference field rather than a single canonical model.</a:t>
            </a:r>
          </a:p>
          <a:p>
            <a:pPr marL="285750" indent="-285750" algn="just">
              <a:spcAft>
                <a:spcPts val="800"/>
              </a:spcAft>
              <a:buFont typeface="Wingdings" panose="05000000000000000000" pitchFamily="2" charset="2"/>
              <a:buChar char="§"/>
              <a:defRPr sz="1300">
                <a:solidFill>
                  <a:srgbClr val="2B3238"/>
                </a:solidFill>
                <a:latin typeface="Aptos"/>
              </a:defRPr>
            </a:pPr>
            <a:r>
              <a:rPr sz="1600" dirty="0"/>
              <a:t>Recurring cues include the red facial field, emphatic mouth/teeth, caricatural facial configuration, dark clothing, and performance-oriented puppet body.</a:t>
            </a:r>
          </a:p>
          <a:p>
            <a:pPr marL="285750" indent="-285750" algn="just">
              <a:spcAft>
                <a:spcPts val="800"/>
              </a:spcAft>
              <a:buFont typeface="Wingdings" panose="05000000000000000000" pitchFamily="2" charset="2"/>
              <a:buChar char="§"/>
              <a:defRPr sz="1300">
                <a:solidFill>
                  <a:srgbClr val="2B3238"/>
                </a:solidFill>
                <a:latin typeface="Aptos"/>
              </a:defRPr>
            </a:pPr>
            <a:r>
              <a:rPr sz="1600" dirty="0"/>
              <a:t>Carving detail, costume pattern, surface finish, proportion, and pose can vary while </a:t>
            </a:r>
            <a:r>
              <a:rPr sz="1600" dirty="0" err="1"/>
              <a:t>Cepot</a:t>
            </a:r>
            <a:r>
              <a:rPr sz="1600" dirty="0"/>
              <a:t> remains culturally legible.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469880" y="6473952"/>
            <a:ext cx="10972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50">
                <a:solidFill>
                  <a:srgbClr val="606971"/>
                </a:solidFill>
                <a:latin typeface="Aptos"/>
              </a:defRPr>
            </a:pPr>
            <a:r>
              <a:t>ICADE 2026  |  5</a:t>
            </a:r>
          </a:p>
        </p:txBody>
      </p:sp>
      <p:pic>
        <p:nvPicPr>
          <p:cNvPr id="7" name="Google Shape;56;p13">
            <a:extLst>
              <a:ext uri="{FF2B5EF4-FFF2-40B4-BE49-F238E27FC236}">
                <a16:creationId xmlns:a16="http://schemas.microsoft.com/office/drawing/2014/main" id="{53E5F3C5-B1C6-45FF-998B-66D484558EB4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18580" y="70275"/>
            <a:ext cx="2540917" cy="1007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57;p13">
            <a:extLst>
              <a:ext uri="{FF2B5EF4-FFF2-40B4-BE49-F238E27FC236}">
                <a16:creationId xmlns:a16="http://schemas.microsoft.com/office/drawing/2014/main" id="{76C2CDB3-FB7B-496F-80C3-951E46BC7120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1300" y="9634"/>
            <a:ext cx="1897832" cy="1128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1300" y="1303072"/>
            <a:ext cx="1097280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500" b="1">
                <a:solidFill>
                  <a:srgbClr val="112F4B"/>
                </a:solidFill>
                <a:latin typeface="Aptos Display"/>
              </a:defRPr>
            </a:pPr>
            <a:r>
              <a:rPr dirty="0"/>
              <a:t>5. Analytical Framework</a:t>
            </a:r>
          </a:p>
        </p:txBody>
      </p:sp>
      <p:sp>
        <p:nvSpPr>
          <p:cNvPr id="3" name="Rectangle 2"/>
          <p:cNvSpPr/>
          <p:nvPr/>
        </p:nvSpPr>
        <p:spPr>
          <a:xfrm>
            <a:off x="349588" y="2180896"/>
            <a:ext cx="685800" cy="50292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1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0" y="2468932"/>
            <a:ext cx="7897260" cy="315890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362333" y="2468932"/>
            <a:ext cx="3297163" cy="37446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800"/>
              </a:spcAft>
              <a:buFont typeface="Wingdings" panose="05000000000000000000" pitchFamily="2" charset="2"/>
              <a:buChar char="§"/>
              <a:defRPr sz="1300">
                <a:solidFill>
                  <a:srgbClr val="2B3238"/>
                </a:solidFill>
                <a:latin typeface="Aptos"/>
              </a:defRPr>
            </a:pPr>
            <a:r>
              <a:rPr sz="1600" dirty="0"/>
              <a:t>Traditional Reference Field → Visual Signifiers → Transformation Variables → Media &amp; Communication Context → Cultural Meaning Check → Contemporary Representation.</a:t>
            </a:r>
          </a:p>
          <a:p>
            <a:pPr marL="285750" indent="-285750" algn="just">
              <a:spcAft>
                <a:spcPts val="800"/>
              </a:spcAft>
              <a:buFont typeface="Wingdings" panose="05000000000000000000" pitchFamily="2" charset="2"/>
              <a:buChar char="§"/>
              <a:defRPr sz="1300">
                <a:solidFill>
                  <a:srgbClr val="2B3238"/>
                </a:solidFill>
                <a:latin typeface="Aptos"/>
              </a:defRPr>
            </a:pPr>
            <a:r>
              <a:rPr sz="1600" dirty="0"/>
              <a:t>Eight dimensions: form, proportion, </a:t>
            </a:r>
            <a:r>
              <a:rPr sz="1600" dirty="0" err="1"/>
              <a:t>colour</a:t>
            </a:r>
            <a:r>
              <a:rPr sz="1600" dirty="0"/>
              <a:t>, expression, gesture, costume/attributes, media context, and communication purpose.</a:t>
            </a:r>
          </a:p>
          <a:p>
            <a:pPr marL="285750" indent="-285750" algn="just">
              <a:spcAft>
                <a:spcPts val="800"/>
              </a:spcAft>
              <a:buFont typeface="Wingdings" panose="05000000000000000000" pitchFamily="2" charset="2"/>
              <a:buChar char="§"/>
              <a:defRPr sz="1300">
                <a:solidFill>
                  <a:srgbClr val="2B3238"/>
                </a:solidFill>
                <a:latin typeface="Aptos"/>
              </a:defRPr>
            </a:pPr>
            <a:r>
              <a:rPr sz="1600" dirty="0"/>
              <a:t>Interpretation distinguishes visible continuity from culturally specific meaning.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469880" y="6473952"/>
            <a:ext cx="10972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50">
                <a:solidFill>
                  <a:srgbClr val="606971"/>
                </a:solidFill>
                <a:latin typeface="Aptos"/>
              </a:defRPr>
            </a:pPr>
            <a:r>
              <a:t>ICADE 2026  |  6</a:t>
            </a:r>
          </a:p>
        </p:txBody>
      </p:sp>
      <p:pic>
        <p:nvPicPr>
          <p:cNvPr id="7" name="Google Shape;56;p13">
            <a:extLst>
              <a:ext uri="{FF2B5EF4-FFF2-40B4-BE49-F238E27FC236}">
                <a16:creationId xmlns:a16="http://schemas.microsoft.com/office/drawing/2014/main" id="{3BE3A287-A787-4951-9B4E-7126BD80092C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18580" y="70275"/>
            <a:ext cx="2540917" cy="1007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57;p13">
            <a:extLst>
              <a:ext uri="{FF2B5EF4-FFF2-40B4-BE49-F238E27FC236}">
                <a16:creationId xmlns:a16="http://schemas.microsoft.com/office/drawing/2014/main" id="{59A8B16F-A7EE-48A6-91BC-18BBC896EDC0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1300" y="9634"/>
            <a:ext cx="1897832" cy="1128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1300" y="132130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12F4B"/>
                </a:solidFill>
                <a:latin typeface="Aptos Display"/>
              </a:defRPr>
            </a:pPr>
            <a:r>
              <a:rPr dirty="0"/>
              <a:t>6. Methodology</a:t>
            </a:r>
          </a:p>
        </p:txBody>
      </p:sp>
      <p:sp>
        <p:nvSpPr>
          <p:cNvPr id="3" name="Rectangle 2"/>
          <p:cNvSpPr/>
          <p:nvPr/>
        </p:nvSpPr>
        <p:spPr>
          <a:xfrm>
            <a:off x="349588" y="2199132"/>
            <a:ext cx="685800" cy="50292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1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299" y="2487168"/>
            <a:ext cx="8072895" cy="322915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404194" y="2418588"/>
            <a:ext cx="3255302" cy="3847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800"/>
              </a:spcAft>
              <a:buFont typeface="Wingdings" panose="05000000000000000000" pitchFamily="2" charset="2"/>
              <a:buChar char="§"/>
              <a:defRPr sz="1300">
                <a:solidFill>
                  <a:srgbClr val="2B3238"/>
                </a:solidFill>
                <a:latin typeface="Aptos"/>
              </a:defRPr>
            </a:pPr>
            <a:r>
              <a:rPr sz="1400" dirty="0"/>
              <a:t>Descriptive qualitative design combining comparative visual analysis, semiotic interpretation, and contextual analysis.</a:t>
            </a:r>
          </a:p>
          <a:p>
            <a:pPr marL="285750" indent="-285750" algn="just">
              <a:spcAft>
                <a:spcPts val="800"/>
              </a:spcAft>
              <a:buFont typeface="Wingdings" panose="05000000000000000000" pitchFamily="2" charset="2"/>
              <a:buChar char="§"/>
              <a:defRPr sz="1300">
                <a:solidFill>
                  <a:srgbClr val="2B3238"/>
                </a:solidFill>
                <a:latin typeface="Aptos"/>
              </a:defRPr>
            </a:pPr>
            <a:r>
              <a:rPr sz="1400" dirty="0"/>
              <a:t>Two corpora: 3 verified traditional-reference samples (T01–T03) and 5 contemporary transformation samples (C01–C05).</a:t>
            </a:r>
          </a:p>
          <a:p>
            <a:pPr marL="285750" indent="-285750" algn="just">
              <a:spcAft>
                <a:spcPts val="800"/>
              </a:spcAft>
              <a:buFont typeface="Wingdings" panose="05000000000000000000" pitchFamily="2" charset="2"/>
              <a:buChar char="§"/>
              <a:defRPr sz="1300">
                <a:solidFill>
                  <a:srgbClr val="2B3238"/>
                </a:solidFill>
                <a:latin typeface="Aptos"/>
              </a:defRPr>
            </a:pPr>
            <a:r>
              <a:rPr sz="1400" dirty="0"/>
              <a:t>Contemporary corpus spans character/mascot design, vector illustration, </a:t>
            </a:r>
            <a:r>
              <a:rPr sz="1400" dirty="0" err="1"/>
              <a:t>mecha</a:t>
            </a:r>
            <a:r>
              <a:rPr sz="1400" dirty="0"/>
              <a:t> hybridization, and 3D anamorphic animation.</a:t>
            </a:r>
          </a:p>
          <a:p>
            <a:pPr marL="285750" indent="-285750" algn="just">
              <a:spcAft>
                <a:spcPts val="800"/>
              </a:spcAft>
              <a:buFont typeface="Wingdings" panose="05000000000000000000" pitchFamily="2" charset="2"/>
              <a:buChar char="§"/>
              <a:defRPr sz="1300">
                <a:solidFill>
                  <a:srgbClr val="2B3238"/>
                </a:solidFill>
                <a:latin typeface="Aptos"/>
              </a:defRPr>
            </a:pPr>
            <a:r>
              <a:rPr sz="1400" dirty="0"/>
              <a:t>Two analytical passes: descriptive coding of observable features and metadata, followed by comparative/semiotic coding.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469880" y="6473952"/>
            <a:ext cx="10972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50">
                <a:solidFill>
                  <a:srgbClr val="606971"/>
                </a:solidFill>
                <a:latin typeface="Aptos"/>
              </a:defRPr>
            </a:pPr>
            <a:r>
              <a:t>ICADE 2026  |  7</a:t>
            </a:r>
          </a:p>
        </p:txBody>
      </p:sp>
      <p:pic>
        <p:nvPicPr>
          <p:cNvPr id="7" name="Google Shape;56;p13">
            <a:extLst>
              <a:ext uri="{FF2B5EF4-FFF2-40B4-BE49-F238E27FC236}">
                <a16:creationId xmlns:a16="http://schemas.microsoft.com/office/drawing/2014/main" id="{5B07F74E-2A4E-4271-B1EB-5B9E10FA9429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18580" y="70275"/>
            <a:ext cx="2540917" cy="1007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57;p13">
            <a:extLst>
              <a:ext uri="{FF2B5EF4-FFF2-40B4-BE49-F238E27FC236}">
                <a16:creationId xmlns:a16="http://schemas.microsoft.com/office/drawing/2014/main" id="{51539312-FC05-4C89-936C-125459A291B3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1300" y="9634"/>
            <a:ext cx="1897832" cy="1128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7480" y="12344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12F4B"/>
                </a:solidFill>
                <a:latin typeface="Aptos Display"/>
              </a:defRPr>
            </a:pPr>
            <a:r>
              <a:rPr dirty="0"/>
              <a:t>7. Standardized Comparative Visual Coding</a:t>
            </a:r>
          </a:p>
        </p:txBody>
      </p:sp>
      <p:sp>
        <p:nvSpPr>
          <p:cNvPr id="3" name="Rectangle 2"/>
          <p:cNvSpPr/>
          <p:nvPr/>
        </p:nvSpPr>
        <p:spPr>
          <a:xfrm>
            <a:off x="335768" y="2112264"/>
            <a:ext cx="685800" cy="50292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480" y="2400300"/>
            <a:ext cx="6216055" cy="414204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710517" y="2400300"/>
            <a:ext cx="4856644" cy="2472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800"/>
              </a:spcAft>
              <a:buFont typeface="Wingdings" panose="05000000000000000000" pitchFamily="2" charset="2"/>
              <a:buChar char="§"/>
              <a:defRPr sz="1300">
                <a:solidFill>
                  <a:srgbClr val="2B3238"/>
                </a:solidFill>
                <a:latin typeface="Aptos"/>
              </a:defRPr>
            </a:pPr>
            <a:r>
              <a:rPr sz="1600" dirty="0"/>
              <a:t>Form: silhouette, head form, body geometry.</a:t>
            </a:r>
          </a:p>
          <a:p>
            <a:pPr marL="285750" indent="-285750" algn="just">
              <a:spcAft>
                <a:spcPts val="800"/>
              </a:spcAft>
              <a:buFont typeface="Wingdings" panose="05000000000000000000" pitchFamily="2" charset="2"/>
              <a:buChar char="§"/>
              <a:defRPr sz="1300">
                <a:solidFill>
                  <a:srgbClr val="2B3238"/>
                </a:solidFill>
                <a:latin typeface="Aptos"/>
              </a:defRPr>
            </a:pPr>
            <a:r>
              <a:rPr sz="1600" dirty="0"/>
              <a:t>Proportion: head-to-body relation and exaggeration.</a:t>
            </a:r>
          </a:p>
          <a:p>
            <a:pPr marL="285750" indent="-285750" algn="just">
              <a:spcAft>
                <a:spcPts val="800"/>
              </a:spcAft>
              <a:buFont typeface="Wingdings" panose="05000000000000000000" pitchFamily="2" charset="2"/>
              <a:buChar char="§"/>
              <a:defRPr sz="1300">
                <a:solidFill>
                  <a:srgbClr val="2B3238"/>
                </a:solidFill>
                <a:latin typeface="Aptos"/>
              </a:defRPr>
            </a:pPr>
            <a:r>
              <a:rPr sz="1600" dirty="0" err="1"/>
              <a:t>Colour</a:t>
            </a:r>
            <a:r>
              <a:rPr sz="1600" dirty="0"/>
              <a:t>: dominant hues and distribution.</a:t>
            </a:r>
          </a:p>
          <a:p>
            <a:pPr marL="285750" indent="-285750" algn="just">
              <a:spcAft>
                <a:spcPts val="800"/>
              </a:spcAft>
              <a:buFont typeface="Wingdings" panose="05000000000000000000" pitchFamily="2" charset="2"/>
              <a:buChar char="§"/>
              <a:defRPr sz="1300">
                <a:solidFill>
                  <a:srgbClr val="2B3238"/>
                </a:solidFill>
                <a:latin typeface="Aptos"/>
              </a:defRPr>
            </a:pPr>
            <a:r>
              <a:rPr sz="1600" dirty="0"/>
              <a:t>Expression &amp; gesture: eyes, mouth, brows, pose, bodily communication.</a:t>
            </a:r>
          </a:p>
          <a:p>
            <a:pPr marL="285750" indent="-285750" algn="just">
              <a:spcAft>
                <a:spcPts val="800"/>
              </a:spcAft>
              <a:buFont typeface="Wingdings" panose="05000000000000000000" pitchFamily="2" charset="2"/>
              <a:buChar char="§"/>
              <a:defRPr sz="1300">
                <a:solidFill>
                  <a:srgbClr val="2B3238"/>
                </a:solidFill>
                <a:latin typeface="Aptos"/>
              </a:defRPr>
            </a:pPr>
            <a:r>
              <a:rPr sz="1600" dirty="0"/>
              <a:t>Costume/attributes, media context, and communication purpose are documented independently.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469880" y="6473952"/>
            <a:ext cx="10972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50">
                <a:solidFill>
                  <a:srgbClr val="606971"/>
                </a:solidFill>
                <a:latin typeface="Aptos"/>
              </a:defRPr>
            </a:pPr>
            <a:r>
              <a:t>ICADE 2026  |  8</a:t>
            </a:r>
          </a:p>
        </p:txBody>
      </p:sp>
      <p:pic>
        <p:nvPicPr>
          <p:cNvPr id="7" name="Google Shape;56;p13">
            <a:extLst>
              <a:ext uri="{FF2B5EF4-FFF2-40B4-BE49-F238E27FC236}">
                <a16:creationId xmlns:a16="http://schemas.microsoft.com/office/drawing/2014/main" id="{86C2CAB0-5719-48AB-AC93-A60BCA513284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18580" y="70275"/>
            <a:ext cx="2540917" cy="1007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57;p13">
            <a:extLst>
              <a:ext uri="{FF2B5EF4-FFF2-40B4-BE49-F238E27FC236}">
                <a16:creationId xmlns:a16="http://schemas.microsoft.com/office/drawing/2014/main" id="{CDB424CE-3EBB-4949-A955-A0195A558EF0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1300" y="9634"/>
            <a:ext cx="1897832" cy="1128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1300" y="127558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12F4B"/>
                </a:solidFill>
                <a:latin typeface="Aptos Display"/>
              </a:defRPr>
            </a:pPr>
            <a:r>
              <a:t>8. Results — Traditional Reference Field</a:t>
            </a:r>
          </a:p>
        </p:txBody>
      </p:sp>
      <p:sp>
        <p:nvSpPr>
          <p:cNvPr id="3" name="Rectangle 2"/>
          <p:cNvSpPr/>
          <p:nvPr/>
        </p:nvSpPr>
        <p:spPr>
          <a:xfrm>
            <a:off x="349588" y="2153412"/>
            <a:ext cx="685800" cy="50292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299" y="2432745"/>
            <a:ext cx="7870801" cy="295911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332839" y="2636608"/>
            <a:ext cx="3326657" cy="22980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800"/>
              </a:spcAft>
              <a:buFont typeface="Wingdings" panose="05000000000000000000" pitchFamily="2" charset="2"/>
              <a:buChar char="§"/>
              <a:defRPr sz="1300">
                <a:solidFill>
                  <a:srgbClr val="2B3238"/>
                </a:solidFill>
                <a:latin typeface="Aptos"/>
              </a:defRPr>
            </a:pPr>
            <a:r>
              <a:rPr dirty="0"/>
              <a:t>Across T01–T03, </a:t>
            </a:r>
            <a:r>
              <a:rPr dirty="0" err="1"/>
              <a:t>Cepot</a:t>
            </a:r>
            <a:r>
              <a:rPr dirty="0"/>
              <a:t> remains recognizable through a recurrent configuration rather than exact replication.</a:t>
            </a:r>
          </a:p>
          <a:p>
            <a:pPr marL="285750" indent="-285750" algn="just">
              <a:spcAft>
                <a:spcPts val="800"/>
              </a:spcAft>
              <a:buFont typeface="Wingdings" panose="05000000000000000000" pitchFamily="2" charset="2"/>
              <a:buChar char="§"/>
              <a:defRPr sz="1300">
                <a:solidFill>
                  <a:srgbClr val="2B3238"/>
                </a:solidFill>
                <a:latin typeface="Aptos"/>
              </a:defRPr>
            </a:pPr>
            <a:r>
              <a:rPr dirty="0"/>
              <a:t>Strongest recurring cues: red face, emphatic mouth/teeth, comic facial configuration, and dark clothing.</a:t>
            </a:r>
          </a:p>
          <a:p>
            <a:pPr marL="285750" indent="-285750" algn="just">
              <a:spcAft>
                <a:spcPts val="800"/>
              </a:spcAft>
              <a:buFont typeface="Wingdings" panose="05000000000000000000" pitchFamily="2" charset="2"/>
              <a:buChar char="§"/>
              <a:defRPr sz="1300">
                <a:solidFill>
                  <a:srgbClr val="2B3238"/>
                </a:solidFill>
                <a:latin typeface="Aptos"/>
              </a:defRPr>
            </a:pPr>
            <a:r>
              <a:rPr dirty="0"/>
              <a:t>Variable elements include craft detail, costume pattern, surface finish, proportion, pose, and accessories.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469880" y="6473952"/>
            <a:ext cx="10972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50">
                <a:solidFill>
                  <a:srgbClr val="606971"/>
                </a:solidFill>
                <a:latin typeface="Aptos"/>
              </a:defRPr>
            </a:pPr>
            <a:r>
              <a:t>ICADE 2026  |  9</a:t>
            </a:r>
          </a:p>
        </p:txBody>
      </p:sp>
      <p:pic>
        <p:nvPicPr>
          <p:cNvPr id="7" name="Google Shape;56;p13">
            <a:extLst>
              <a:ext uri="{FF2B5EF4-FFF2-40B4-BE49-F238E27FC236}">
                <a16:creationId xmlns:a16="http://schemas.microsoft.com/office/drawing/2014/main" id="{19DB0AD4-CB9B-4D70-9941-D5CADFF08463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18580" y="70275"/>
            <a:ext cx="2540917" cy="1007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57;p13">
            <a:extLst>
              <a:ext uri="{FF2B5EF4-FFF2-40B4-BE49-F238E27FC236}">
                <a16:creationId xmlns:a16="http://schemas.microsoft.com/office/drawing/2014/main" id="{1C3A3DB3-F4D2-48A2-B1DB-5042FE4F7B68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1300" y="9634"/>
            <a:ext cx="1897832" cy="1128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1300" y="120946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12F4B"/>
                </a:solidFill>
                <a:latin typeface="Aptos Display"/>
              </a:defRPr>
            </a:pPr>
            <a:r>
              <a:rPr dirty="0"/>
              <a:t>9. Form &amp; Proportion Transformation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349588" y="2087292"/>
            <a:ext cx="685800" cy="50292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0" y="2306748"/>
            <a:ext cx="6675120" cy="37575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189299" y="2306748"/>
            <a:ext cx="4470197" cy="34983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800"/>
              </a:spcAft>
              <a:buFont typeface="Wingdings" panose="05000000000000000000" pitchFamily="2" charset="2"/>
              <a:buChar char="§"/>
              <a:defRPr sz="1300">
                <a:solidFill>
                  <a:srgbClr val="2B3238"/>
                </a:solidFill>
                <a:latin typeface="Aptos"/>
              </a:defRPr>
            </a:pP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Five recurrent strategies: controlled simplification, expressive exaggeration, geometric/vector reduction, thematic hybridization, and medium-driven volumetric restyling.</a:t>
            </a:r>
          </a:p>
          <a:p>
            <a:pPr marL="285750" indent="-285750" algn="just">
              <a:spcAft>
                <a:spcPts val="800"/>
              </a:spcAft>
              <a:buFont typeface="Wingdings" panose="05000000000000000000" pitchFamily="2" charset="2"/>
              <a:buChar char="§"/>
              <a:defRPr sz="1300">
                <a:solidFill>
                  <a:srgbClr val="2B3238"/>
                </a:solidFill>
                <a:latin typeface="Aptos"/>
              </a:defRPr>
            </a:pP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C01–C02 reorganize puppet morphology for character/mascot functions; C03 intensifies graphic contour; C04 introduces a mechanical body; C05 translates </a:t>
            </a:r>
            <a:r>
              <a:rPr sz="1600" dirty="0" err="1">
                <a:latin typeface="Arial" panose="020B0604020202020204" pitchFamily="34" charset="0"/>
                <a:cs typeface="Arial" panose="020B0604020202020204" pitchFamily="34" charset="0"/>
              </a:rPr>
              <a:t>Cepot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 into a volumetric urban figure.</a:t>
            </a:r>
          </a:p>
          <a:p>
            <a:pPr marL="285750" indent="-285750" algn="just">
              <a:spcAft>
                <a:spcPts val="800"/>
              </a:spcAft>
              <a:buFont typeface="Wingdings" panose="05000000000000000000" pitchFamily="2" charset="2"/>
              <a:buChar char="§"/>
              <a:defRPr sz="1300">
                <a:solidFill>
                  <a:srgbClr val="2B3238"/>
                </a:solidFill>
                <a:latin typeface="Aptos"/>
              </a:defRPr>
            </a:pP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Face, comic expressiveness, and broad </a:t>
            </a:r>
            <a:r>
              <a:rPr sz="1600" dirty="0" err="1">
                <a:latin typeface="Arial" panose="020B0604020202020204" pitchFamily="34" charset="0"/>
                <a:cs typeface="Arial" panose="020B0604020202020204" pitchFamily="34" charset="0"/>
              </a:rPr>
              <a:t>Cepot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 silhouette are more stable than exact puppet proportions.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469880" y="6473952"/>
            <a:ext cx="10972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50">
                <a:solidFill>
                  <a:srgbClr val="606971"/>
                </a:solidFill>
                <a:latin typeface="Aptos"/>
              </a:defRPr>
            </a:pPr>
            <a:r>
              <a:t>ICADE 2026  |  10</a:t>
            </a:r>
          </a:p>
        </p:txBody>
      </p:sp>
      <p:pic>
        <p:nvPicPr>
          <p:cNvPr id="7" name="Google Shape;56;p13">
            <a:extLst>
              <a:ext uri="{FF2B5EF4-FFF2-40B4-BE49-F238E27FC236}">
                <a16:creationId xmlns:a16="http://schemas.microsoft.com/office/drawing/2014/main" id="{3047E736-2024-45FA-8D73-40DE68F7C4CC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18580" y="70275"/>
            <a:ext cx="2540917" cy="1007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57;p13">
            <a:extLst>
              <a:ext uri="{FF2B5EF4-FFF2-40B4-BE49-F238E27FC236}">
                <a16:creationId xmlns:a16="http://schemas.microsoft.com/office/drawing/2014/main" id="{CEC8F672-7A2A-47F3-8619-A91BAE66F3AD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1300" y="9634"/>
            <a:ext cx="1897832" cy="1128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1300" y="1164165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12F4B"/>
                </a:solidFill>
                <a:latin typeface="Aptos Display"/>
              </a:defRPr>
            </a:pPr>
            <a:r>
              <a:rPr dirty="0"/>
              <a:t>10. </a:t>
            </a:r>
            <a:r>
              <a:rPr dirty="0" err="1"/>
              <a:t>Colour</a:t>
            </a:r>
            <a:r>
              <a:rPr dirty="0"/>
              <a:t>, Expression, Gesture &amp; Attributes</a:t>
            </a:r>
          </a:p>
        </p:txBody>
      </p:sp>
      <p:sp>
        <p:nvSpPr>
          <p:cNvPr id="3" name="Rectangle 2"/>
          <p:cNvSpPr/>
          <p:nvPr/>
        </p:nvSpPr>
        <p:spPr>
          <a:xfrm>
            <a:off x="349588" y="2041989"/>
            <a:ext cx="685800" cy="50292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5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0" y="2346331"/>
            <a:ext cx="6675120" cy="444794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189300" y="2316543"/>
            <a:ext cx="4377860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800"/>
              </a:spcAft>
              <a:buFont typeface="Wingdings" panose="05000000000000000000" pitchFamily="2" charset="2"/>
              <a:buChar char="§"/>
              <a:defRPr sz="1300">
                <a:solidFill>
                  <a:srgbClr val="2B3238"/>
                </a:solidFill>
                <a:latin typeface="Aptos"/>
              </a:defRPr>
            </a:pPr>
            <a:r>
              <a:rPr sz="1600" dirty="0" err="1"/>
              <a:t>Colour</a:t>
            </a:r>
            <a:r>
              <a:rPr sz="1600" dirty="0"/>
              <a:t> continuity is strongest in the retained red facial field.</a:t>
            </a:r>
          </a:p>
          <a:p>
            <a:pPr marL="285750" indent="-285750">
              <a:spcAft>
                <a:spcPts val="800"/>
              </a:spcAft>
              <a:buFont typeface="Wingdings" panose="05000000000000000000" pitchFamily="2" charset="2"/>
              <a:buChar char="§"/>
              <a:defRPr sz="1300">
                <a:solidFill>
                  <a:srgbClr val="2B3238"/>
                </a:solidFill>
                <a:latin typeface="Aptos"/>
              </a:defRPr>
            </a:pPr>
            <a:r>
              <a:rPr sz="1600" dirty="0"/>
              <a:t>Contemporary representations expand secondary palettes into graphic, metallic, neon, or streetwear accents.</a:t>
            </a:r>
          </a:p>
          <a:p>
            <a:pPr marL="285750" indent="-285750">
              <a:spcAft>
                <a:spcPts val="800"/>
              </a:spcAft>
              <a:buFont typeface="Wingdings" panose="05000000000000000000" pitchFamily="2" charset="2"/>
              <a:buChar char="§"/>
              <a:defRPr sz="1300">
                <a:solidFill>
                  <a:srgbClr val="2B3238"/>
                </a:solidFill>
                <a:latin typeface="Aptos"/>
              </a:defRPr>
            </a:pPr>
            <a:r>
              <a:rPr sz="1600" dirty="0"/>
              <a:t>Facial expression remains comic/assertive but is often intensified; gesture shifts toward posed, animated, or action-oriented body language.</a:t>
            </a:r>
          </a:p>
          <a:p>
            <a:pPr marL="285750" indent="-285750">
              <a:spcAft>
                <a:spcPts val="800"/>
              </a:spcAft>
              <a:buFont typeface="Wingdings" panose="05000000000000000000" pitchFamily="2" charset="2"/>
              <a:buChar char="§"/>
              <a:defRPr sz="1300">
                <a:solidFill>
                  <a:srgbClr val="2B3238"/>
                </a:solidFill>
                <a:latin typeface="Aptos"/>
              </a:defRPr>
            </a:pPr>
            <a:r>
              <a:rPr sz="1600" dirty="0"/>
              <a:t>Costume and attributes are among the most flexible elements.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469880" y="6473952"/>
            <a:ext cx="10972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50">
                <a:solidFill>
                  <a:srgbClr val="606971"/>
                </a:solidFill>
                <a:latin typeface="Aptos"/>
              </a:defRPr>
            </a:pPr>
            <a:r>
              <a:t>ICADE 2026  |  11</a:t>
            </a:r>
          </a:p>
        </p:txBody>
      </p:sp>
      <p:pic>
        <p:nvPicPr>
          <p:cNvPr id="7" name="Google Shape;56;p13">
            <a:extLst>
              <a:ext uri="{FF2B5EF4-FFF2-40B4-BE49-F238E27FC236}">
                <a16:creationId xmlns:a16="http://schemas.microsoft.com/office/drawing/2014/main" id="{EE6207D4-E856-4632-A6AF-8A3498D8508D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18580" y="70275"/>
            <a:ext cx="2540917" cy="1007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57;p13">
            <a:extLst>
              <a:ext uri="{FF2B5EF4-FFF2-40B4-BE49-F238E27FC236}">
                <a16:creationId xmlns:a16="http://schemas.microsoft.com/office/drawing/2014/main" id="{ED45E1E0-5F29-4D15-9B34-DBA723CF7666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1300" y="9634"/>
            <a:ext cx="1897832" cy="1128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1300" y="125626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12F4B"/>
                </a:solidFill>
                <a:latin typeface="Aptos Display"/>
              </a:defRPr>
            </a:pPr>
            <a:r>
              <a:t>11. Media Context &amp; Communication Purpose</a:t>
            </a:r>
          </a:p>
        </p:txBody>
      </p:sp>
      <p:sp>
        <p:nvSpPr>
          <p:cNvPr id="3" name="Rectangle 2"/>
          <p:cNvSpPr/>
          <p:nvPr/>
        </p:nvSpPr>
        <p:spPr>
          <a:xfrm>
            <a:off x="349588" y="2134092"/>
            <a:ext cx="685800" cy="50292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14179" y="2326116"/>
            <a:ext cx="11145317" cy="1528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800"/>
              </a:spcAft>
              <a:buFont typeface="Wingdings" panose="05000000000000000000" pitchFamily="2" charset="2"/>
              <a:buChar char="§"/>
              <a:defRPr sz="1600">
                <a:solidFill>
                  <a:srgbClr val="2B3238"/>
                </a:solidFill>
                <a:latin typeface="Aptos"/>
              </a:defRPr>
            </a:pPr>
            <a:r>
              <a:rPr dirty="0"/>
              <a:t>Media affordance explains part of visual change: vector media </a:t>
            </a:r>
            <a:r>
              <a:rPr dirty="0" err="1"/>
              <a:t>favour</a:t>
            </a:r>
            <a:r>
              <a:rPr dirty="0"/>
              <a:t> contour clarity; mascots </a:t>
            </a:r>
            <a:r>
              <a:rPr dirty="0" err="1"/>
              <a:t>favour</a:t>
            </a:r>
            <a:r>
              <a:rPr dirty="0"/>
              <a:t> immediate recognition; 3D anamorphic display </a:t>
            </a:r>
            <a:r>
              <a:rPr dirty="0" err="1"/>
              <a:t>favours</a:t>
            </a:r>
            <a:r>
              <a:rPr dirty="0"/>
              <a:t> volume, motion, and spectacle.</a:t>
            </a:r>
          </a:p>
          <a:p>
            <a:pPr marL="285750" indent="-285750" algn="just">
              <a:spcAft>
                <a:spcPts val="800"/>
              </a:spcAft>
              <a:buFont typeface="Wingdings" panose="05000000000000000000" pitchFamily="2" charset="2"/>
              <a:buChar char="§"/>
              <a:defRPr sz="1600">
                <a:solidFill>
                  <a:srgbClr val="2B3238"/>
                </a:solidFill>
                <a:latin typeface="Aptos"/>
              </a:defRPr>
            </a:pPr>
            <a:r>
              <a:rPr dirty="0"/>
              <a:t>Across formats, identity is maintained through a limited set of recurring cues—especially red face, comic facial structure, and recognizable attitude.</a:t>
            </a:r>
          </a:p>
          <a:p>
            <a:pPr marL="285750" indent="-285750" algn="just">
              <a:spcAft>
                <a:spcPts val="800"/>
              </a:spcAft>
              <a:buFont typeface="Wingdings" panose="05000000000000000000" pitchFamily="2" charset="2"/>
              <a:buChar char="§"/>
              <a:defRPr sz="1600">
                <a:solidFill>
                  <a:srgbClr val="2B3238"/>
                </a:solidFill>
                <a:latin typeface="Aptos"/>
              </a:defRPr>
            </a:pPr>
            <a:r>
              <a:rPr dirty="0"/>
              <a:t>Transformation must be interpreted as a relationship among form, affordance, audience, and communication goal.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69880" y="6473952"/>
            <a:ext cx="10972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50">
                <a:solidFill>
                  <a:srgbClr val="606971"/>
                </a:solidFill>
                <a:latin typeface="Aptos"/>
              </a:defRPr>
            </a:pPr>
            <a:r>
              <a:t>ICADE 2026  |  12</a:t>
            </a:r>
          </a:p>
        </p:txBody>
      </p:sp>
      <p:pic>
        <p:nvPicPr>
          <p:cNvPr id="6" name="Google Shape;56;p13">
            <a:extLst>
              <a:ext uri="{FF2B5EF4-FFF2-40B4-BE49-F238E27FC236}">
                <a16:creationId xmlns:a16="http://schemas.microsoft.com/office/drawing/2014/main" id="{CED52299-3D28-4062-B145-149E8A925E7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118580" y="70275"/>
            <a:ext cx="2540917" cy="1007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57;p13">
            <a:extLst>
              <a:ext uri="{FF2B5EF4-FFF2-40B4-BE49-F238E27FC236}">
                <a16:creationId xmlns:a16="http://schemas.microsoft.com/office/drawing/2014/main" id="{D355F6EF-1028-472F-B9E3-E71AC7BBCBCA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1300" y="9634"/>
            <a:ext cx="1897832" cy="1128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1300" y="116470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12F4B"/>
                </a:solidFill>
                <a:latin typeface="Aptos Display"/>
              </a:defRPr>
            </a:pPr>
            <a:r>
              <a:rPr dirty="0"/>
              <a:t>12. Semiotic Continuity &amp; Shift</a:t>
            </a:r>
          </a:p>
        </p:txBody>
      </p:sp>
      <p:sp>
        <p:nvSpPr>
          <p:cNvPr id="3" name="Rectangle 2"/>
          <p:cNvSpPr/>
          <p:nvPr/>
        </p:nvSpPr>
        <p:spPr>
          <a:xfrm>
            <a:off x="349588" y="2042524"/>
            <a:ext cx="685800" cy="50292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0" y="2346866"/>
            <a:ext cx="6675120" cy="444794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189299" y="2261980"/>
            <a:ext cx="4470197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800"/>
              </a:spcAft>
              <a:buFont typeface="Wingdings" panose="05000000000000000000" pitchFamily="2" charset="2"/>
              <a:buChar char="§"/>
              <a:defRPr sz="1300">
                <a:solidFill>
                  <a:srgbClr val="2B3238"/>
                </a:solidFill>
                <a:latin typeface="Aptos"/>
              </a:defRPr>
            </a:pPr>
            <a:r>
              <a:rPr sz="1600" dirty="0"/>
              <a:t>Anchor signs: red facial field, distinctive mouth/teeth, caricatural comic expression, overall facial configuration.</a:t>
            </a:r>
          </a:p>
          <a:p>
            <a:pPr marL="342900" indent="-342900" algn="just">
              <a:spcAft>
                <a:spcPts val="800"/>
              </a:spcAft>
              <a:buFont typeface="Wingdings" panose="05000000000000000000" pitchFamily="2" charset="2"/>
              <a:buChar char="§"/>
              <a:defRPr sz="1300">
                <a:solidFill>
                  <a:srgbClr val="2B3238"/>
                </a:solidFill>
                <a:latin typeface="Aptos"/>
              </a:defRPr>
            </a:pPr>
            <a:r>
              <a:rPr sz="1600" dirty="0"/>
              <a:t>Adaptive signs: body proportion, costume detail, surface rendering, gesture, and geometric simplification.</a:t>
            </a:r>
          </a:p>
          <a:p>
            <a:pPr marL="342900" indent="-342900" algn="just">
              <a:spcAft>
                <a:spcPts val="800"/>
              </a:spcAft>
              <a:buFont typeface="Wingdings" panose="05000000000000000000" pitchFamily="2" charset="2"/>
              <a:buChar char="§"/>
              <a:defRPr sz="1300">
                <a:solidFill>
                  <a:srgbClr val="2B3238"/>
                </a:solidFill>
                <a:latin typeface="Aptos"/>
              </a:defRPr>
            </a:pPr>
            <a:r>
              <a:rPr sz="1600" dirty="0"/>
              <a:t>Context-sensitive signs: culturally specific clothing, performance attributes, and substitutions that may alter the relation to Sundanese </a:t>
            </a:r>
            <a:r>
              <a:rPr sz="1600" dirty="0" err="1"/>
              <a:t>wayang</a:t>
            </a:r>
            <a:r>
              <a:rPr sz="1600" dirty="0"/>
              <a:t> </a:t>
            </a:r>
            <a:r>
              <a:rPr sz="1600" dirty="0" err="1"/>
              <a:t>golek</a:t>
            </a:r>
            <a:r>
              <a:rPr sz="1600" dirty="0"/>
              <a:t>.</a:t>
            </a:r>
          </a:p>
          <a:p>
            <a:pPr marL="342900" indent="-342900" algn="just">
              <a:spcAft>
                <a:spcPts val="800"/>
              </a:spcAft>
              <a:buFont typeface="Wingdings" panose="05000000000000000000" pitchFamily="2" charset="2"/>
              <a:buChar char="§"/>
              <a:defRPr sz="1300">
                <a:solidFill>
                  <a:srgbClr val="2B3238"/>
                </a:solidFill>
                <a:latin typeface="Aptos"/>
              </a:defRPr>
            </a:pPr>
            <a:r>
              <a:rPr sz="1600" dirty="0"/>
              <a:t>Recognizability alone does not guarantee cultural integrity.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469880" y="6473952"/>
            <a:ext cx="10972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50">
                <a:solidFill>
                  <a:srgbClr val="606971"/>
                </a:solidFill>
                <a:latin typeface="Aptos"/>
              </a:defRPr>
            </a:pPr>
            <a:r>
              <a:t>ICADE 2026  |  13</a:t>
            </a:r>
          </a:p>
        </p:txBody>
      </p:sp>
      <p:pic>
        <p:nvPicPr>
          <p:cNvPr id="7" name="Google Shape;56;p13">
            <a:extLst>
              <a:ext uri="{FF2B5EF4-FFF2-40B4-BE49-F238E27FC236}">
                <a16:creationId xmlns:a16="http://schemas.microsoft.com/office/drawing/2014/main" id="{7F607728-1C23-4F4D-A180-B8CBD782A83C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18580" y="70275"/>
            <a:ext cx="2540917" cy="1007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57;p13">
            <a:extLst>
              <a:ext uri="{FF2B5EF4-FFF2-40B4-BE49-F238E27FC236}">
                <a16:creationId xmlns:a16="http://schemas.microsoft.com/office/drawing/2014/main" id="{D389F668-BAB7-4E85-816E-FD9AF20FC52E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1300" y="9634"/>
            <a:ext cx="1897832" cy="1128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1300" y="1188167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12F4B"/>
                </a:solidFill>
                <a:latin typeface="Aptos Display"/>
              </a:defRPr>
            </a:pPr>
            <a:r>
              <a:rPr dirty="0"/>
              <a:t>13. </a:t>
            </a:r>
            <a:r>
              <a:rPr dirty="0" err="1"/>
              <a:t>Cepot</a:t>
            </a:r>
            <a:r>
              <a:rPr dirty="0"/>
              <a:t> Visual Transformation Spectrum</a:t>
            </a:r>
          </a:p>
        </p:txBody>
      </p:sp>
      <p:sp>
        <p:nvSpPr>
          <p:cNvPr id="3" name="Rectangle 2"/>
          <p:cNvSpPr/>
          <p:nvPr/>
        </p:nvSpPr>
        <p:spPr>
          <a:xfrm>
            <a:off x="349588" y="2065991"/>
            <a:ext cx="685800" cy="50292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0" y="2370333"/>
            <a:ext cx="6675120" cy="444794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189300" y="2285447"/>
            <a:ext cx="4377860" cy="2759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800"/>
              </a:spcAft>
              <a:buFont typeface="Wingdings" panose="05000000000000000000" pitchFamily="2" charset="2"/>
              <a:buChar char="§"/>
              <a:defRPr sz="1300">
                <a:solidFill>
                  <a:srgbClr val="2B3238"/>
                </a:solidFill>
                <a:latin typeface="Aptos"/>
              </a:defRPr>
            </a:pPr>
            <a:r>
              <a:rPr sz="1600" dirty="0"/>
              <a:t>Five clusters: preservation/reference documentation; controlled character adaptation; graphic stylization; hybrid reinterpretation; contextual/experiential re-staging.</a:t>
            </a:r>
          </a:p>
          <a:p>
            <a:pPr marL="285750" indent="-285750" algn="just">
              <a:spcAft>
                <a:spcPts val="800"/>
              </a:spcAft>
              <a:buFont typeface="Wingdings" panose="05000000000000000000" pitchFamily="2" charset="2"/>
              <a:buChar char="§"/>
              <a:defRPr sz="1300">
                <a:solidFill>
                  <a:srgbClr val="2B3238"/>
                </a:solidFill>
                <a:latin typeface="Aptos"/>
              </a:defRPr>
            </a:pPr>
            <a:r>
              <a:rPr sz="1600" dirty="0"/>
              <a:t>This spectrum is not a good-to-bad hierarchy.</a:t>
            </a:r>
          </a:p>
          <a:p>
            <a:pPr marL="285750" indent="-285750" algn="just">
              <a:spcAft>
                <a:spcPts val="800"/>
              </a:spcAft>
              <a:buFont typeface="Wingdings" panose="05000000000000000000" pitchFamily="2" charset="2"/>
              <a:buChar char="§"/>
              <a:defRPr sz="1300">
                <a:solidFill>
                  <a:srgbClr val="2B3238"/>
                </a:solidFill>
                <a:latin typeface="Aptos"/>
              </a:defRPr>
            </a:pPr>
            <a:r>
              <a:rPr sz="1600" dirty="0"/>
              <a:t>Even strong departures such as </a:t>
            </a:r>
            <a:r>
              <a:rPr sz="1600" dirty="0" err="1"/>
              <a:t>mecha</a:t>
            </a:r>
            <a:r>
              <a:rPr sz="1600" dirty="0"/>
              <a:t> and urban street-culture recontextualization can retain identity when anchor signs remain legible.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469880" y="6473952"/>
            <a:ext cx="10972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50">
                <a:solidFill>
                  <a:srgbClr val="606971"/>
                </a:solidFill>
                <a:latin typeface="Aptos"/>
              </a:defRPr>
            </a:pPr>
            <a:r>
              <a:t>ICADE 2026  |  14</a:t>
            </a:r>
          </a:p>
        </p:txBody>
      </p:sp>
      <p:pic>
        <p:nvPicPr>
          <p:cNvPr id="7" name="Google Shape;56;p13">
            <a:extLst>
              <a:ext uri="{FF2B5EF4-FFF2-40B4-BE49-F238E27FC236}">
                <a16:creationId xmlns:a16="http://schemas.microsoft.com/office/drawing/2014/main" id="{DC33BCBF-F1FC-4856-B7EF-8DB33D9EB9CD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18580" y="70275"/>
            <a:ext cx="2540917" cy="1007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57;p13">
            <a:extLst>
              <a:ext uri="{FF2B5EF4-FFF2-40B4-BE49-F238E27FC236}">
                <a16:creationId xmlns:a16="http://schemas.microsoft.com/office/drawing/2014/main" id="{4C822FDF-C4C1-49FC-A1B4-3E20C41FA83B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1300" y="9634"/>
            <a:ext cx="1897832" cy="1128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1300" y="122788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12F4B"/>
                </a:solidFill>
                <a:latin typeface="Aptos Display"/>
              </a:defRPr>
            </a:pPr>
            <a:r>
              <a:rPr dirty="0"/>
              <a:t>14. Proposed </a:t>
            </a:r>
            <a:r>
              <a:rPr dirty="0" err="1"/>
              <a:t>Cepot</a:t>
            </a:r>
            <a:r>
              <a:rPr dirty="0"/>
              <a:t> Visual Transformation &amp; Cultural Identity Framework</a:t>
            </a:r>
          </a:p>
        </p:txBody>
      </p:sp>
      <p:sp>
        <p:nvSpPr>
          <p:cNvPr id="3" name="Rectangle 2"/>
          <p:cNvSpPr/>
          <p:nvPr/>
        </p:nvSpPr>
        <p:spPr>
          <a:xfrm>
            <a:off x="349588" y="2105712"/>
            <a:ext cx="685800" cy="50292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0" y="2325168"/>
            <a:ext cx="6675120" cy="444794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189300" y="2325168"/>
            <a:ext cx="4377860" cy="25135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800"/>
              </a:spcAft>
              <a:buFont typeface="Wingdings" panose="05000000000000000000" pitchFamily="2" charset="2"/>
              <a:buChar char="§"/>
              <a:defRPr sz="1300">
                <a:solidFill>
                  <a:srgbClr val="2B3238"/>
                </a:solidFill>
                <a:latin typeface="Aptos"/>
              </a:defRPr>
            </a:pPr>
            <a:r>
              <a:rPr sz="1600" dirty="0"/>
              <a:t>The principal conceptual outcome links traditional reference, anchor signs, transformation variables, media context, cultural meaning checks, and contemporary representation.</a:t>
            </a:r>
          </a:p>
          <a:p>
            <a:pPr marL="285750" indent="-285750" algn="just">
              <a:spcAft>
                <a:spcPts val="800"/>
              </a:spcAft>
              <a:buFont typeface="Wingdings" panose="05000000000000000000" pitchFamily="2" charset="2"/>
              <a:buChar char="§"/>
              <a:defRPr sz="1300">
                <a:solidFill>
                  <a:srgbClr val="2B3238"/>
                </a:solidFill>
                <a:latin typeface="Aptos"/>
              </a:defRPr>
            </a:pPr>
            <a:r>
              <a:rPr sz="1600" dirty="0"/>
              <a:t>The process begins with documentation—not stylization.</a:t>
            </a:r>
          </a:p>
          <a:p>
            <a:pPr marL="285750" indent="-285750" algn="just">
              <a:spcAft>
                <a:spcPts val="800"/>
              </a:spcAft>
              <a:buFont typeface="Wingdings" panose="05000000000000000000" pitchFamily="2" charset="2"/>
              <a:buChar char="§"/>
              <a:defRPr sz="1300">
                <a:solidFill>
                  <a:srgbClr val="2B3238"/>
                </a:solidFill>
                <a:latin typeface="Aptos"/>
              </a:defRPr>
            </a:pPr>
            <a:r>
              <a:rPr sz="1600" dirty="0"/>
              <a:t>Design decisions should be evaluated for both visual recognizability and cultural legibility.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469880" y="6473952"/>
            <a:ext cx="10972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50">
                <a:solidFill>
                  <a:srgbClr val="606971"/>
                </a:solidFill>
                <a:latin typeface="Aptos"/>
              </a:defRPr>
            </a:pPr>
            <a:r>
              <a:t>ICADE 2026  |  15</a:t>
            </a:r>
          </a:p>
        </p:txBody>
      </p:sp>
      <p:pic>
        <p:nvPicPr>
          <p:cNvPr id="7" name="Google Shape;56;p13">
            <a:extLst>
              <a:ext uri="{FF2B5EF4-FFF2-40B4-BE49-F238E27FC236}">
                <a16:creationId xmlns:a16="http://schemas.microsoft.com/office/drawing/2014/main" id="{467DFA0C-AB10-475C-B0E7-32EA3AD2EDC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18580" y="70275"/>
            <a:ext cx="2540917" cy="1007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57;p13">
            <a:extLst>
              <a:ext uri="{FF2B5EF4-FFF2-40B4-BE49-F238E27FC236}">
                <a16:creationId xmlns:a16="http://schemas.microsoft.com/office/drawing/2014/main" id="{350A8EF0-0F1D-4788-8B71-4D6E4951A36C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1300" y="9634"/>
            <a:ext cx="1897832" cy="1128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1300" y="125626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12F4B"/>
                </a:solidFill>
                <a:latin typeface="Aptos Display"/>
              </a:defRPr>
            </a:pPr>
            <a:r>
              <a:t>15. Discussion — Continuity-in-Transformation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349588" y="2134092"/>
            <a:ext cx="685800" cy="50292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14180" y="2326116"/>
            <a:ext cx="11052980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800"/>
              </a:spcAft>
              <a:buFont typeface="Wingdings" panose="05000000000000000000" pitchFamily="2" charset="2"/>
              <a:buChar char="§"/>
              <a:defRPr sz="1600">
                <a:solidFill>
                  <a:srgbClr val="2B3238"/>
                </a:solidFill>
                <a:latin typeface="Aptos"/>
              </a:defRPr>
            </a:pPr>
            <a:r>
              <a:rPr dirty="0"/>
              <a:t>Cultural continuity is not visual immobility; it is controlled negotiation between inherited signs and new representational conditions.</a:t>
            </a:r>
          </a:p>
          <a:p>
            <a:pPr marL="285750" indent="-285750">
              <a:spcAft>
                <a:spcPts val="800"/>
              </a:spcAft>
              <a:buFont typeface="Wingdings" panose="05000000000000000000" pitchFamily="2" charset="2"/>
              <a:buChar char="§"/>
              <a:defRPr sz="1600">
                <a:solidFill>
                  <a:srgbClr val="2B3238"/>
                </a:solidFill>
                <a:latin typeface="Aptos"/>
              </a:defRPr>
            </a:pPr>
            <a:r>
              <a:rPr dirty="0"/>
              <a:t>Anchor signs provide continuity, while adaptive signs enable media-responsive redesign.</a:t>
            </a:r>
          </a:p>
          <a:p>
            <a:pPr marL="285750" indent="-285750">
              <a:spcAft>
                <a:spcPts val="800"/>
              </a:spcAft>
              <a:buFont typeface="Wingdings" panose="05000000000000000000" pitchFamily="2" charset="2"/>
              <a:buChar char="§"/>
              <a:defRPr sz="1600">
                <a:solidFill>
                  <a:srgbClr val="2B3238"/>
                </a:solidFill>
                <a:latin typeface="Aptos"/>
              </a:defRPr>
            </a:pPr>
            <a:r>
              <a:rPr dirty="0"/>
              <a:t>Media affordance is a cultural design variable because platforms actively shape form, movement, scale, and communication.</a:t>
            </a:r>
          </a:p>
          <a:p>
            <a:pPr marL="285750" indent="-285750">
              <a:spcAft>
                <a:spcPts val="800"/>
              </a:spcAft>
              <a:buFont typeface="Wingdings" panose="05000000000000000000" pitchFamily="2" charset="2"/>
              <a:buChar char="§"/>
              <a:defRPr sz="1600">
                <a:solidFill>
                  <a:srgbClr val="2B3238"/>
                </a:solidFill>
                <a:latin typeface="Aptos"/>
              </a:defRPr>
            </a:pPr>
            <a:r>
              <a:rPr dirty="0"/>
              <a:t>Commercialization becomes risky when recognizable cues are detached from cultural context and reduced to generic mascot language.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69880" y="6473952"/>
            <a:ext cx="10972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50">
                <a:solidFill>
                  <a:srgbClr val="606971"/>
                </a:solidFill>
                <a:latin typeface="Aptos"/>
              </a:defRPr>
            </a:pPr>
            <a:r>
              <a:t>ICADE 2026  |  16</a:t>
            </a:r>
          </a:p>
        </p:txBody>
      </p:sp>
      <p:pic>
        <p:nvPicPr>
          <p:cNvPr id="6" name="Google Shape;56;p13">
            <a:extLst>
              <a:ext uri="{FF2B5EF4-FFF2-40B4-BE49-F238E27FC236}">
                <a16:creationId xmlns:a16="http://schemas.microsoft.com/office/drawing/2014/main" id="{E3D1FF79-F01E-4869-B068-067829D1501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118580" y="70275"/>
            <a:ext cx="2540917" cy="1007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57;p13">
            <a:extLst>
              <a:ext uri="{FF2B5EF4-FFF2-40B4-BE49-F238E27FC236}">
                <a16:creationId xmlns:a16="http://schemas.microsoft.com/office/drawing/2014/main" id="{7A1250E6-81A5-4CC4-923F-0003BDE7666A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1300" y="9634"/>
            <a:ext cx="1897832" cy="1128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1300" y="1171771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12F4B"/>
                </a:solidFill>
                <a:latin typeface="Aptos Display"/>
              </a:defRPr>
            </a:pPr>
            <a:r>
              <a:rPr dirty="0"/>
              <a:t>16. Implications for Visual Communication Design</a:t>
            </a:r>
          </a:p>
        </p:txBody>
      </p:sp>
      <p:sp>
        <p:nvSpPr>
          <p:cNvPr id="3" name="Rectangle 2"/>
          <p:cNvSpPr/>
          <p:nvPr/>
        </p:nvSpPr>
        <p:spPr>
          <a:xfrm>
            <a:off x="349588" y="2049595"/>
            <a:ext cx="685800" cy="50292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9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0" y="2353937"/>
            <a:ext cx="6675120" cy="444794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189299" y="2269051"/>
            <a:ext cx="4470197" cy="32111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800"/>
              </a:spcAft>
              <a:buFont typeface="Wingdings" panose="05000000000000000000" pitchFamily="2" charset="2"/>
              <a:buChar char="§"/>
              <a:defRPr sz="1300">
                <a:solidFill>
                  <a:srgbClr val="2B3238"/>
                </a:solidFill>
                <a:latin typeface="Aptos"/>
              </a:defRPr>
            </a:pPr>
            <a:r>
              <a:rPr sz="1600" dirty="0"/>
              <a:t>Begin with cultural research and verified visual references.</a:t>
            </a:r>
          </a:p>
          <a:p>
            <a:pPr marL="285750" indent="-285750" algn="just">
              <a:spcAft>
                <a:spcPts val="800"/>
              </a:spcAft>
              <a:buFont typeface="Wingdings" panose="05000000000000000000" pitchFamily="2" charset="2"/>
              <a:buChar char="§"/>
              <a:defRPr sz="1300">
                <a:solidFill>
                  <a:srgbClr val="2B3238"/>
                </a:solidFill>
                <a:latin typeface="Aptos"/>
              </a:defRPr>
            </a:pPr>
            <a:r>
              <a:rPr sz="1600" dirty="0"/>
              <a:t>Separate anchor, adaptive, and context-sensitive signs before redesign.</a:t>
            </a:r>
          </a:p>
          <a:p>
            <a:pPr marL="285750" indent="-285750" algn="just">
              <a:spcAft>
                <a:spcPts val="800"/>
              </a:spcAft>
              <a:buFont typeface="Wingdings" panose="05000000000000000000" pitchFamily="2" charset="2"/>
              <a:buChar char="§"/>
              <a:defRPr sz="1300">
                <a:solidFill>
                  <a:srgbClr val="2B3238"/>
                </a:solidFill>
                <a:latin typeface="Aptos"/>
              </a:defRPr>
            </a:pPr>
            <a:r>
              <a:rPr sz="1600" dirty="0"/>
              <a:t>Match transformation decisions to medium, audience, and communication purpose.</a:t>
            </a:r>
          </a:p>
          <a:p>
            <a:pPr marL="285750" indent="-285750" algn="just">
              <a:spcAft>
                <a:spcPts val="800"/>
              </a:spcAft>
              <a:buFont typeface="Wingdings" panose="05000000000000000000" pitchFamily="2" charset="2"/>
              <a:buChar char="§"/>
              <a:defRPr sz="1300">
                <a:solidFill>
                  <a:srgbClr val="2B3238"/>
                </a:solidFill>
                <a:latin typeface="Aptos"/>
              </a:defRPr>
            </a:pPr>
            <a:r>
              <a:rPr sz="1600" dirty="0"/>
              <a:t>Use cultural meaning checks before finalizing contemporary representations.</a:t>
            </a:r>
          </a:p>
          <a:p>
            <a:pPr marL="285750" indent="-285750" algn="just">
              <a:spcAft>
                <a:spcPts val="800"/>
              </a:spcAft>
              <a:buFont typeface="Wingdings" panose="05000000000000000000" pitchFamily="2" charset="2"/>
              <a:buChar char="§"/>
              <a:defRPr sz="1300">
                <a:solidFill>
                  <a:srgbClr val="2B3238"/>
                </a:solidFill>
                <a:latin typeface="Aptos"/>
              </a:defRPr>
            </a:pPr>
            <a:r>
              <a:rPr sz="1600" dirty="0"/>
              <a:t>For design education, </a:t>
            </a:r>
            <a:r>
              <a:rPr sz="1600" dirty="0" err="1"/>
              <a:t>Cepot</a:t>
            </a:r>
            <a:r>
              <a:rPr sz="1600" dirty="0"/>
              <a:t> can become a case for teaching semiotics, visual transformation, provenance, and ethical cultural adaptation.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469880" y="6473952"/>
            <a:ext cx="10972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50">
                <a:solidFill>
                  <a:srgbClr val="606971"/>
                </a:solidFill>
                <a:latin typeface="Aptos"/>
              </a:defRPr>
            </a:pPr>
            <a:r>
              <a:t>ICADE 2026  |  17</a:t>
            </a:r>
          </a:p>
        </p:txBody>
      </p:sp>
      <p:pic>
        <p:nvPicPr>
          <p:cNvPr id="7" name="Google Shape;56;p13">
            <a:extLst>
              <a:ext uri="{FF2B5EF4-FFF2-40B4-BE49-F238E27FC236}">
                <a16:creationId xmlns:a16="http://schemas.microsoft.com/office/drawing/2014/main" id="{9EC5F83D-71B4-4A69-9B63-A4770F1EE6A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18580" y="70275"/>
            <a:ext cx="2540917" cy="1007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57;p13">
            <a:extLst>
              <a:ext uri="{FF2B5EF4-FFF2-40B4-BE49-F238E27FC236}">
                <a16:creationId xmlns:a16="http://schemas.microsoft.com/office/drawing/2014/main" id="{4614E1C3-2069-40A2-A3D4-08B709D9108F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1300" y="9634"/>
            <a:ext cx="1897832" cy="1128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0040" y="125626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12F4B"/>
                </a:solidFill>
                <a:latin typeface="Aptos Display"/>
              </a:defRPr>
            </a:pPr>
            <a:r>
              <a:t>17. Limitations &amp; Future Research</a:t>
            </a:r>
          </a:p>
        </p:txBody>
      </p:sp>
      <p:sp>
        <p:nvSpPr>
          <p:cNvPr id="3" name="Rectangle 2"/>
          <p:cNvSpPr/>
          <p:nvPr/>
        </p:nvSpPr>
        <p:spPr>
          <a:xfrm>
            <a:off x="338328" y="2134092"/>
            <a:ext cx="685800" cy="50292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2326116"/>
            <a:ext cx="11064240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800"/>
              </a:spcAft>
              <a:buFont typeface="Wingdings" panose="05000000000000000000" pitchFamily="2" charset="2"/>
              <a:buChar char="§"/>
              <a:defRPr sz="1600">
                <a:solidFill>
                  <a:srgbClr val="2B3238"/>
                </a:solidFill>
                <a:latin typeface="Aptos"/>
              </a:defRPr>
            </a:pPr>
            <a:r>
              <a:rPr dirty="0"/>
              <a:t>Small purposive corpus: 3 traditional and 5 contemporary samples; not exhaustive of all </a:t>
            </a:r>
            <a:r>
              <a:rPr dirty="0" err="1"/>
              <a:t>Cepot</a:t>
            </a:r>
            <a:r>
              <a:rPr dirty="0"/>
              <a:t> representations.</a:t>
            </a:r>
          </a:p>
          <a:p>
            <a:pPr marL="285750" indent="-285750">
              <a:spcAft>
                <a:spcPts val="800"/>
              </a:spcAft>
              <a:buFont typeface="Wingdings" panose="05000000000000000000" pitchFamily="2" charset="2"/>
              <a:buChar char="§"/>
              <a:defRPr sz="1600">
                <a:solidFill>
                  <a:srgbClr val="2B3238"/>
                </a:solidFill>
                <a:latin typeface="Aptos"/>
              </a:defRPr>
            </a:pPr>
            <a:r>
              <a:rPr dirty="0"/>
              <a:t>Author-led qualitative analysis; no statistical inter-coder reliability is claimed.</a:t>
            </a:r>
          </a:p>
          <a:p>
            <a:pPr marL="285750" indent="-285750">
              <a:spcAft>
                <a:spcPts val="800"/>
              </a:spcAft>
              <a:buFont typeface="Wingdings" panose="05000000000000000000" pitchFamily="2" charset="2"/>
              <a:buChar char="§"/>
              <a:defRPr sz="1600">
                <a:solidFill>
                  <a:srgbClr val="2B3238"/>
                </a:solidFill>
                <a:latin typeface="Aptos"/>
              </a:defRPr>
            </a:pPr>
            <a:r>
              <a:rPr dirty="0"/>
              <a:t>Cultural meaning is constrained by published scholarship and documented context; practitioner/community validation would strengthen future work.</a:t>
            </a:r>
          </a:p>
          <a:p>
            <a:pPr marL="285750" indent="-285750">
              <a:spcAft>
                <a:spcPts val="800"/>
              </a:spcAft>
              <a:buFont typeface="Wingdings" panose="05000000000000000000" pitchFamily="2" charset="2"/>
              <a:buChar char="§"/>
              <a:defRPr sz="1600">
                <a:solidFill>
                  <a:srgbClr val="2B3238"/>
                </a:solidFill>
                <a:latin typeface="Aptos"/>
              </a:defRPr>
            </a:pPr>
            <a:r>
              <a:rPr dirty="0"/>
              <a:t>Future studies can expand the corpus, compare audience interpretation, investigate creator intention, and test the framework in design practice.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69880" y="6473952"/>
            <a:ext cx="10972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50">
                <a:solidFill>
                  <a:srgbClr val="606971"/>
                </a:solidFill>
                <a:latin typeface="Aptos"/>
              </a:defRPr>
            </a:pPr>
            <a:r>
              <a:t>ICADE 2026  |  18</a:t>
            </a:r>
          </a:p>
        </p:txBody>
      </p:sp>
      <p:pic>
        <p:nvPicPr>
          <p:cNvPr id="6" name="Google Shape;56;p13">
            <a:extLst>
              <a:ext uri="{FF2B5EF4-FFF2-40B4-BE49-F238E27FC236}">
                <a16:creationId xmlns:a16="http://schemas.microsoft.com/office/drawing/2014/main" id="{B21BAE3D-8EFC-49D4-92D7-24EDBCA8C91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118580" y="70275"/>
            <a:ext cx="2540917" cy="1007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57;p13">
            <a:extLst>
              <a:ext uri="{FF2B5EF4-FFF2-40B4-BE49-F238E27FC236}">
                <a16:creationId xmlns:a16="http://schemas.microsoft.com/office/drawing/2014/main" id="{E19DD30B-3EF8-4275-87BF-D3531B42AEC4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1300" y="9634"/>
            <a:ext cx="1897832" cy="1128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1300" y="1433543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12F4B"/>
                </a:solidFill>
                <a:latin typeface="Aptos Display"/>
              </a:defRPr>
            </a:pPr>
            <a:r>
              <a:t>18. Conclusion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349588" y="2311367"/>
            <a:ext cx="685800" cy="50292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14180" y="2503391"/>
            <a:ext cx="1105298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800"/>
              </a:spcAft>
              <a:buFont typeface="Wingdings" panose="05000000000000000000" pitchFamily="2" charset="2"/>
              <a:buChar char="§"/>
              <a:defRPr sz="1600">
                <a:solidFill>
                  <a:srgbClr val="2B3238"/>
                </a:solidFill>
                <a:latin typeface="Aptos"/>
              </a:defRPr>
            </a:pPr>
            <a:r>
              <a:rPr dirty="0" err="1"/>
              <a:t>Cepot’s</a:t>
            </a:r>
            <a:r>
              <a:rPr dirty="0"/>
              <a:t> contemporary transformation is best understood as continuity-in-transformation rather than preservation versus modernization.</a:t>
            </a:r>
          </a:p>
          <a:p>
            <a:pPr marL="285750" indent="-285750">
              <a:spcAft>
                <a:spcPts val="800"/>
              </a:spcAft>
              <a:buFont typeface="Wingdings" panose="05000000000000000000" pitchFamily="2" charset="2"/>
              <a:buChar char="§"/>
              <a:defRPr sz="1600">
                <a:solidFill>
                  <a:srgbClr val="2B3238"/>
                </a:solidFill>
                <a:latin typeface="Aptos"/>
              </a:defRPr>
            </a:pPr>
            <a:r>
              <a:rPr dirty="0"/>
              <a:t>Visual identity persists through configurations of anchor signs while adaptive elements respond to media and communication needs.</a:t>
            </a:r>
          </a:p>
          <a:p>
            <a:pPr marL="285750" indent="-285750">
              <a:spcAft>
                <a:spcPts val="800"/>
              </a:spcAft>
              <a:buFont typeface="Wingdings" panose="05000000000000000000" pitchFamily="2" charset="2"/>
              <a:buChar char="§"/>
              <a:defRPr sz="1600">
                <a:solidFill>
                  <a:srgbClr val="2B3238"/>
                </a:solidFill>
                <a:latin typeface="Aptos"/>
              </a:defRPr>
            </a:pPr>
            <a:r>
              <a:rPr dirty="0"/>
              <a:t>Cultural integrity requires more than resemblance: transformation should remain connected to cultural knowledge, provenance, context, and communicative function.</a:t>
            </a:r>
          </a:p>
          <a:p>
            <a:pPr marL="285750" indent="-285750">
              <a:spcAft>
                <a:spcPts val="800"/>
              </a:spcAft>
              <a:buFont typeface="Wingdings" panose="05000000000000000000" pitchFamily="2" charset="2"/>
              <a:buChar char="§"/>
              <a:defRPr sz="1600">
                <a:solidFill>
                  <a:srgbClr val="2B3238"/>
                </a:solidFill>
                <a:latin typeface="Aptos"/>
              </a:defRPr>
            </a:pPr>
            <a:r>
              <a:t>The </a:t>
            </a:r>
            <a:r>
              <a:rPr dirty="0"/>
              <a:t>proposed framework offers an evidence-based pathway for culturally grounded character design.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69880" y="6473952"/>
            <a:ext cx="10972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50">
                <a:solidFill>
                  <a:srgbClr val="606971"/>
                </a:solidFill>
                <a:latin typeface="Aptos"/>
              </a:defRPr>
            </a:pPr>
            <a:r>
              <a:t>ICADE 2026  |  19</a:t>
            </a:r>
          </a:p>
        </p:txBody>
      </p:sp>
      <p:pic>
        <p:nvPicPr>
          <p:cNvPr id="6" name="Google Shape;56;p13">
            <a:extLst>
              <a:ext uri="{FF2B5EF4-FFF2-40B4-BE49-F238E27FC236}">
                <a16:creationId xmlns:a16="http://schemas.microsoft.com/office/drawing/2014/main" id="{6D55AE7B-94A3-4B71-9C5C-8E97C86FB81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118580" y="70275"/>
            <a:ext cx="2540917" cy="1007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57;p13">
            <a:extLst>
              <a:ext uri="{FF2B5EF4-FFF2-40B4-BE49-F238E27FC236}">
                <a16:creationId xmlns:a16="http://schemas.microsoft.com/office/drawing/2014/main" id="{F4867B9D-6F6B-4830-908E-238EA069AC9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1300" y="9634"/>
            <a:ext cx="1897832" cy="1128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63;p14">
            <a:extLst>
              <a:ext uri="{FF2B5EF4-FFF2-40B4-BE49-F238E27FC236}">
                <a16:creationId xmlns:a16="http://schemas.microsoft.com/office/drawing/2014/main" id="{42E2BB83-7E1C-4AF7-BF5F-D27C5D27402B}"/>
              </a:ext>
            </a:extLst>
          </p:cNvPr>
          <p:cNvSpPr txBox="1"/>
          <p:nvPr/>
        </p:nvSpPr>
        <p:spPr>
          <a:xfrm>
            <a:off x="555775" y="2328900"/>
            <a:ext cx="7310700" cy="18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 b="1" dirty="0">
                <a:latin typeface="Arial" panose="020B0604020202020204" pitchFamily="34" charset="0"/>
                <a:cs typeface="Arial" panose="020B0604020202020204" pitchFamily="34" charset="0"/>
              </a:rPr>
              <a:t>Thankyou</a:t>
            </a:r>
            <a:endParaRPr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Google Shape;56;p13">
            <a:extLst>
              <a:ext uri="{FF2B5EF4-FFF2-40B4-BE49-F238E27FC236}">
                <a16:creationId xmlns:a16="http://schemas.microsoft.com/office/drawing/2014/main" id="{B6365938-0A37-4164-8653-9D27CE35736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118580" y="70275"/>
            <a:ext cx="2540917" cy="1007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7;p13">
            <a:extLst>
              <a:ext uri="{FF2B5EF4-FFF2-40B4-BE49-F238E27FC236}">
                <a16:creationId xmlns:a16="http://schemas.microsoft.com/office/drawing/2014/main" id="{6D343D9D-BCC5-4BEF-B23D-25F51F77AA0E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1300" y="9634"/>
            <a:ext cx="1897832" cy="112863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58;p13">
            <a:extLst>
              <a:ext uri="{FF2B5EF4-FFF2-40B4-BE49-F238E27FC236}">
                <a16:creationId xmlns:a16="http://schemas.microsoft.com/office/drawing/2014/main" id="{F28F6FEF-6673-4561-9256-311894C5EFE9}"/>
              </a:ext>
            </a:extLst>
          </p:cNvPr>
          <p:cNvSpPr txBox="1"/>
          <p:nvPr/>
        </p:nvSpPr>
        <p:spPr>
          <a:xfrm>
            <a:off x="6096000" y="5033700"/>
            <a:ext cx="5334000" cy="1086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latin typeface="Arial" panose="020B0604020202020204" pitchFamily="34" charset="0"/>
                <a:cs typeface="Arial" panose="020B0604020202020204" pitchFamily="34" charset="0"/>
              </a:rPr>
              <a:t>Affiliation: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Faculty of Creative Industries, Telkom University, Bandung, Indonesia 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Google Shape;55;p13">
            <a:extLst>
              <a:ext uri="{FF2B5EF4-FFF2-40B4-BE49-F238E27FC236}">
                <a16:creationId xmlns:a16="http://schemas.microsoft.com/office/drawing/2014/main" id="{A6183935-76DE-4DBA-8028-45F8D49E3988}"/>
              </a:ext>
            </a:extLst>
          </p:cNvPr>
          <p:cNvSpPr txBox="1"/>
          <p:nvPr/>
        </p:nvSpPr>
        <p:spPr>
          <a:xfrm>
            <a:off x="555774" y="5033699"/>
            <a:ext cx="4237451" cy="1086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latin typeface="Arial" panose="020B0604020202020204" pitchFamily="34" charset="0"/>
                <a:cs typeface="Arial" panose="020B0604020202020204" pitchFamily="34" charset="0"/>
              </a:rPr>
              <a:t>Presented by:</a:t>
            </a:r>
            <a:endParaRPr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Yayat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Sudaryat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Asep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Kadarisman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1338</Words>
  <Application>Microsoft Office PowerPoint</Application>
  <PresentationFormat>Widescreen</PresentationFormat>
  <Paragraphs>113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Aptos</vt:lpstr>
      <vt:lpstr>Aptos Display</vt:lpstr>
      <vt:lpstr>Arial</vt:lpstr>
      <vt:lpstr>Calibri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Krackers</dc:creator>
  <cp:keywords/>
  <dc:description>generated using python-pptx</dc:description>
  <cp:lastModifiedBy>Krackers</cp:lastModifiedBy>
  <cp:revision>2</cp:revision>
  <dcterms:created xsi:type="dcterms:W3CDTF">2013-01-27T09:14:16Z</dcterms:created>
  <dcterms:modified xsi:type="dcterms:W3CDTF">2026-09-23T18:02:01Z</dcterms:modified>
  <cp:category/>
</cp:coreProperties>
</file>