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83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4DEC8-5D7B-4E2E-A74A-6910CB7BE5C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80A345-35D9-40FC-B35F-57372123EC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74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A41A685C-3C0B-4136-86B9-92E48713C8FC}"/>
              </a:ext>
            </a:extLst>
          </p:cNvPr>
          <p:cNvSpPr txBox="1"/>
          <p:nvPr/>
        </p:nvSpPr>
        <p:spPr>
          <a:xfrm>
            <a:off x="331300" y="1766818"/>
            <a:ext cx="11529400" cy="11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Representation of North Bali Tourism Identity in Discover the Uniqueness of North Bali: A Cinematographic Analysis</a:t>
            </a:r>
          </a:p>
        </p:txBody>
      </p:sp>
      <p:sp>
        <p:nvSpPr>
          <p:cNvPr id="11" name="Google Shape;55;p13">
            <a:extLst>
              <a:ext uri="{FF2B5EF4-FFF2-40B4-BE49-F238E27FC236}">
                <a16:creationId xmlns:a16="http://schemas.microsoft.com/office/drawing/2014/main" id="{3916FDC9-37D3-4699-A0CE-9DE3465E43B3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Putu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Putra</a:t>
            </a: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Yayat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Sudaryat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B4296F7F-B1DA-40A4-9A02-EDD7168DEC16}"/>
              </a:ext>
            </a:extLst>
          </p:cNvPr>
          <p:cNvSpPr txBox="1"/>
          <p:nvPr/>
        </p:nvSpPr>
        <p:spPr>
          <a:xfrm>
            <a:off x="6096000" y="5033700"/>
            <a:ext cx="5334000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54;p13">
            <a:extLst>
              <a:ext uri="{FF2B5EF4-FFF2-40B4-BE49-F238E27FC236}">
                <a16:creationId xmlns:a16="http://schemas.microsoft.com/office/drawing/2014/main" id="{DE56FD49-B207-43F5-BD29-0A420FADDA45}"/>
              </a:ext>
            </a:extLst>
          </p:cNvPr>
          <p:cNvSpPr txBox="1"/>
          <p:nvPr/>
        </p:nvSpPr>
        <p:spPr>
          <a:xfrm>
            <a:off x="331300" y="2888254"/>
            <a:ext cx="9827090" cy="67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Film, Television, and Digital Storytelling in Transforming Global Culture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9052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1. Background &amp; Research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5745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How cinematography organises the representation of North Bali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5005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68459" y="2342083"/>
            <a:ext cx="5194921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Tourism promotional videos do more than display attractions; they </a:t>
            </a:r>
            <a:r>
              <a:rPr dirty="0" err="1"/>
              <a:t>organise</a:t>
            </a:r>
            <a:r>
              <a:rPr dirty="0"/>
              <a:t> how destinations are visually encountered and interpreted.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North Bali should not be treated as a complete or homogeneous cultural reality through a single promotional video.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The analytical problem is not only what tourism resources appear, but how they are connected through framing, viewpoint, movement, </a:t>
            </a:r>
            <a:r>
              <a:rPr dirty="0" err="1"/>
              <a:t>colour</a:t>
            </a:r>
            <a:r>
              <a:rPr dirty="0"/>
              <a:t>, and sequence.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The study focuses on the North Bali represented within the audiovisual text.</a:t>
            </a:r>
          </a:p>
        </p:txBody>
      </p:sp>
      <p:pic>
        <p:nvPicPr>
          <p:cNvPr id="6" name="Picture 5" descr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217" y="2321359"/>
            <a:ext cx="5669280" cy="23524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2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5D8AEC65-D0F2-4B49-BD9A-EEF15F53C32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E8668042-77F8-459E-A165-3B899410D02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0592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2. Research Questions &amp; Contribution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65458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59899" y="2448922"/>
            <a:ext cx="11099597" cy="2008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What cinematographic patterns are used in Discover the Uniqueness of North Bali?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How do framing, composition, point of view, camera movement, lighting, </a:t>
            </a:r>
            <a:r>
              <a:rPr dirty="0" err="1"/>
              <a:t>colour</a:t>
            </a:r>
            <a:r>
              <a:rPr dirty="0"/>
              <a:t>, and visual sequencing </a:t>
            </a:r>
            <a:r>
              <a:rPr dirty="0" err="1"/>
              <a:t>organise</a:t>
            </a:r>
            <a:r>
              <a:rPr dirty="0"/>
              <a:t> environmental, cultural, material, and experiential content?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What broader representation of North Bali emerges from relationships among these visual elements and scenes?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Contribution: a Cinematographic Destination Identity Model linking tourism resources, cinematic mediation, and experiential destination identity.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3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3963913B-F22A-4993-AF5B-B03F0BFF070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249B1EC6-8428-4709-AB90-8D84009A54A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8605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3. Research Logic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5298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Tourism resources → cinematographic mediation → relational representation → identity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45588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2160628"/>
            <a:ext cx="10835640" cy="44962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4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B2BF51B3-6AC4-42E1-9D1E-D90B5760EFD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3EFE7EB3-AB41-460C-B36E-921F97AF7AA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52734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4. Analytical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19662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Formal choices are interpreted through scene relations, not isolated techniques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12270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53412"/>
            <a:ext cx="10972800" cy="4389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5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BBA0F021-C1E5-442E-B1C3-E6F2B6CEBB8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588DAD07-1141-4A53-9C2E-5029A8C5E7A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7706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5. 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4399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Descriptive qualitative visual-text 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3659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2740" y="2328623"/>
            <a:ext cx="4937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t>• Research object: YouTube video Discover the Uniqueness of North Bali, duration 5:32.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t>• Working copy: 16:9, 640 × 360 pixels, 24 fps; accessed 22 September 2026.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t>• Shot segmentation: visible edit points → shot IDs → scene clusters.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t>• Six coding dimensions: shot scale, composition, angle/POV, movement, lighting/colour, and visual flow.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t>• Single-researcher iterative viewing and recoding; interpretation separated from observable formal description.</a:t>
            </a:r>
          </a:p>
        </p:txBody>
      </p:sp>
      <p:pic>
        <p:nvPicPr>
          <p:cNvPr id="6" name="Picture 5" descr="image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925" y="2210043"/>
            <a:ext cx="5715000" cy="23817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6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E4E783F8-2D46-45EE-AF7D-0715074420F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4F51FE08-C5BA-4439-8ECB-F3C02D7C464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1936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6. Shot-Level Cinematographic Coding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8629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Evidence is recorded before interpretive claims are made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7889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495817"/>
            <a:ext cx="6812280" cy="25613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2521217"/>
            <a:ext cx="4298612" cy="2469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Framing / shot scale: ELS, LS/WS, MS, CU, ECU.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Composition: depth, salience, balance, lines, negative space.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Angle / POV: aerial, high, eye-level, low.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Movement: static, pan, tilt, tracking, push/pull, aerial.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Lighting / </a:t>
            </a:r>
            <a:r>
              <a:rPr dirty="0" err="1"/>
              <a:t>colour</a:t>
            </a:r>
            <a:r>
              <a:rPr dirty="0"/>
              <a:t>: brightness, contrast, warmth, palette, continuity.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Interpretive caution: no fixed symbolic meaning is assigned to a technique in isolation.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7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249F036F-4C06-44DF-895E-A7B04F4D36D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14F103DB-1568-484E-8821-673049FFFC1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3092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7. Overall Visual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9785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Six recurring content clusters across the 5:32 video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9045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392211"/>
            <a:ext cx="6720840" cy="2498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52360" y="2392211"/>
            <a:ext cx="4114800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Natural / landscape orientation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Marine / coastal imagery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Cultural heritage and materiality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Craft / local production and practice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Visitor encounter and participation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Integrated destination image</a:t>
            </a:r>
          </a:p>
          <a:p>
            <a:pPr>
              <a:spcAft>
                <a:spcPts val="900"/>
              </a:spcAft>
              <a:defRPr sz="1300">
                <a:solidFill>
                  <a:srgbClr val="2B3238"/>
                </a:solidFill>
                <a:latin typeface="Aptos"/>
              </a:defRPr>
            </a:pPr>
            <a:r>
              <a:rPr dirty="0"/>
              <a:t>• The sequence connects spatial overview with human activity, detail, local practice, and visitor experience.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8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8AA2C91B-97C5-476B-B36E-7D17873B43C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506A1755-A0C0-44AA-8371-DFA6B89A615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012" y="1244784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8. Framing &amp; Composition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1300" y="1811712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A recurrent shift from environmental scale to visual intimacy</a:t>
            </a:r>
          </a:p>
        </p:txBody>
      </p:sp>
      <p:sp>
        <p:nvSpPr>
          <p:cNvPr id="4" name="Rectangle 3"/>
          <p:cNvSpPr/>
          <p:nvPr/>
        </p:nvSpPr>
        <p:spPr>
          <a:xfrm>
            <a:off x="331300" y="2104320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12" y="2619350"/>
            <a:ext cx="6812280" cy="22685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98078" y="2410497"/>
            <a:ext cx="4069081" cy="2162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Wide / long shots establish geographical scale and spatial orientation.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Medium framing connects people with activities and settings.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Close/detail framing redirects attention toward material, craft, bodily action, and experiential detail.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The key finding is the recurrent scale shift—not a numerical frequency claim.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9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329B3AB1-B888-4C90-A942-9BCDBD121B5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08EC9FE6-5AB0-42AC-87AA-6FBFA1C2C96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8078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9. Camera Angle &amp; Point of 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4771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From overview toward encounter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40318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296755"/>
            <a:ext cx="6812280" cy="45437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98079" y="2296755"/>
            <a:ext cx="4161418" cy="2162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Elevated and aerial viewpoints primarily establish spatial overview.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Eye-level viewpoints become more prominent around people, practices, and visitor participation.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This shift reduces visual distance as the narrative moves from destination overview toward encounter.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Low viewpoints were not recurrent enough to support a separate identity claim.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10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5D5744B5-6EBD-42DF-B51E-86EE0FFDB4E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53BABA9C-B5FE-48C6-9D6F-AA120AD5252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37095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10. Movement, Lighting &amp; Colour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04023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Cinematography supports spatial discovery and visual continuity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96631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579360"/>
            <a:ext cx="5486400" cy="2194560"/>
          </a:xfrm>
          <a:prstGeom prst="rect">
            <a:avLst/>
          </a:prstGeom>
        </p:spPr>
      </p:pic>
      <p:pic>
        <p:nvPicPr>
          <p:cNvPr id="6" name="Picture 5" descr="image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573620"/>
            <a:ext cx="5303520" cy="22060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989320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2B3238"/>
                </a:solidFill>
                <a:latin typeface="Aptos"/>
              </a:defRPr>
            </a:pPr>
            <a:r>
              <a:t>Movement opens and connects space; blue–green natural palettes, earth tones, and warmer human/material accents help connect heterogeneous settings.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11</a:t>
            </a:r>
          </a:p>
        </p:txBody>
      </p:sp>
      <p:pic>
        <p:nvPicPr>
          <p:cNvPr id="9" name="Google Shape;56;p13">
            <a:extLst>
              <a:ext uri="{FF2B5EF4-FFF2-40B4-BE49-F238E27FC236}">
                <a16:creationId xmlns:a16="http://schemas.microsoft.com/office/drawing/2014/main" id="{3C16B888-7E54-4330-81AA-65A55FBF0CE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7;p13">
            <a:extLst>
              <a:ext uri="{FF2B5EF4-FFF2-40B4-BE49-F238E27FC236}">
                <a16:creationId xmlns:a16="http://schemas.microsoft.com/office/drawing/2014/main" id="{EA4B587C-E9D9-4F6F-AC7B-DE7B505B333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91811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11. Four Recurring Destination-Identity Themes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51347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79" y="2343371"/>
            <a:ext cx="1114531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t>• 1. Natural &amp; Marine Landscape — environmental scale, coastal context, blue–green palette.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t>• 2. Cultural Materiality &amp; Heritage — closer framing and attention to objects, textures, and visible heritage.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t>• 3. Local Knowledge &amp; Practice — human-scale observation of making and embodied practice.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t>• 4. Visitor Encounter &amp; Participation — dynamic movement and action continuity shift the visitor from observer toward participant.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t>• Synthesis: Landscape → Cultural Practice → Local Knowledge → Visitor Encounter → Experiential Destination Identity.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12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D0CE34B8-E5BF-4B76-B7C9-42C15B85E9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DD2DED3C-2D2A-4F91-9A84-B120DF7424E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680" y="1225296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12. Visual Narrative 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2968" y="1792224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Destination identity emerges cumulatively across sequences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82968" y="208483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21" y="2231136"/>
            <a:ext cx="10839558" cy="4526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13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459F2FFF-C120-4C1C-B597-88FF58B0C90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E9C104BE-D8D2-4C6A-8BB8-8B376A983E6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38267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13. Main Contribution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05195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Cinematographic Destination Identity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1997803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720" y="2144107"/>
            <a:ext cx="9052560" cy="4526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14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891C16CE-2412-4C8D-A426-9DE3E5A6173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74FF5734-B1FA-4DC8-A9FA-7886D90E88C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7558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14. Discussion &amp; Design Implications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3512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80" y="2327148"/>
            <a:ext cx="10972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Cinematography functions as an identity-construction system, not merely as a set of production techniques.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Destination identity is produced through interaction between represented content and cinematic form.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Sequence prevents over-reading isolated screenshots: meaning develops through recurrence, transition, duration, and relation among scenes.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For tourism promotion, destination research and representation goals should precede shot planning.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Context-sensitive promotion should avoid </a:t>
            </a:r>
            <a:r>
              <a:rPr dirty="0" err="1"/>
              <a:t>decontextualising</a:t>
            </a:r>
            <a:r>
              <a:rPr dirty="0"/>
              <a:t> people, rituals, sacred spaces, or cultural practices.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15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7D969B65-6BAD-4361-9B9B-A9B389ADEEC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BE1D1AA4-9557-44B8-883E-1C3C4027F76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560" y="120700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15. Context-Sensitive Tourism Video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848" y="1773936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Practical implication for visual communication design</a:t>
            </a:r>
          </a:p>
        </p:txBody>
      </p:sp>
      <p:sp>
        <p:nvSpPr>
          <p:cNvPr id="4" name="Rectangle 3"/>
          <p:cNvSpPr/>
          <p:nvPr/>
        </p:nvSpPr>
        <p:spPr>
          <a:xfrm>
            <a:off x="325848" y="2066544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680" y="2212848"/>
            <a:ext cx="9062640" cy="4526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16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14A1954F-C3AB-4B8D-AB15-7D717FB9F8E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DF93FF4B-1965-4F78-9479-EF8691B5698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0656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16. Limitations &amp; Future Research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66096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59900" y="2358120"/>
            <a:ext cx="11007260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Single promotional video; findings cannot represent the full diversity of North Bali tourism communication.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Visual-text analysis cannot establish audience interpretation, persuasion, emotional response, or visit intention.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Production intention cannot be inferred without interviews, storyboards, briefs, or production documents.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Cultural and locational claims require contextual verification beyond visual evidence.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No comparative South Bali video corpus was </a:t>
            </a:r>
            <a:r>
              <a:rPr dirty="0" err="1"/>
              <a:t>analysed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500">
                <a:solidFill>
                  <a:srgbClr val="2B3238"/>
                </a:solidFill>
                <a:latin typeface="Aptos"/>
              </a:defRPr>
            </a:pPr>
            <a:r>
              <a:rPr dirty="0"/>
              <a:t>• Future research: exhaustive shot logging, multi-video corpus, North–South comparison, audience studies, and integrated sound/music/narration analysis.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17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16501836-9CA1-4C0B-B3E1-6DCDAAADE4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60368686-87C7-4DCB-AF9C-7DE205FDE44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0907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17. 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7600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North Bali is represented relationally rather than through a single dominant attraction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6860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1340" y="2443513"/>
            <a:ext cx="10332720" cy="1051560"/>
          </a:xfrm>
          <a:prstGeom prst="roundRect">
            <a:avLst/>
          </a:prstGeom>
          <a:solidFill>
            <a:srgbClr val="F5F7F9"/>
          </a:solidFill>
          <a:ln>
            <a:solidFill>
              <a:srgbClr val="E67E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12F4B"/>
                </a:solidFill>
                <a:latin typeface="Aptos Display"/>
              </a:defRPr>
            </a:pPr>
            <a:r>
              <a:t>Shot-Level Form → Sequence-Level Relations → Meaning / Identity Patterns → Represented Destination Identity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340" y="3997993"/>
            <a:ext cx="109158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Wide environmental views establish spatial scale; closer views foreground cultural/material detail; movement and visitor-</a:t>
            </a:r>
            <a:r>
              <a:rPr dirty="0" err="1"/>
              <a:t>centred</a:t>
            </a:r>
            <a:r>
              <a:rPr dirty="0"/>
              <a:t> sequences add experiential dimensions.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The study proposes that destination identity emerges not only from what is shown, but from how environmental, cultural, material, and experiential elements are cinematographically connected.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The Cinematographic Destination Identity Model is the study’s principal conceptual contribution.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69880" y="6473952"/>
            <a:ext cx="10972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18</a:t>
            </a:r>
          </a:p>
        </p:txBody>
      </p:sp>
      <p:pic>
        <p:nvPicPr>
          <p:cNvPr id="12" name="Google Shape;56;p13">
            <a:extLst>
              <a:ext uri="{FF2B5EF4-FFF2-40B4-BE49-F238E27FC236}">
                <a16:creationId xmlns:a16="http://schemas.microsoft.com/office/drawing/2014/main" id="{89A67946-7939-4B0C-ACA1-AD841234171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57;p13">
            <a:extLst>
              <a:ext uri="{FF2B5EF4-FFF2-40B4-BE49-F238E27FC236}">
                <a16:creationId xmlns:a16="http://schemas.microsoft.com/office/drawing/2014/main" id="{97A1CD1F-FAD0-4D2D-ADF5-15128C01B4E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3;p14">
            <a:extLst>
              <a:ext uri="{FF2B5EF4-FFF2-40B4-BE49-F238E27FC236}">
                <a16:creationId xmlns:a16="http://schemas.microsoft.com/office/drawing/2014/main" id="{42E2BB83-7E1C-4AF7-BF5F-D27C5D27402B}"/>
              </a:ext>
            </a:extLst>
          </p:cNvPr>
          <p:cNvSpPr txBox="1"/>
          <p:nvPr/>
        </p:nvSpPr>
        <p:spPr>
          <a:xfrm>
            <a:off x="555775" y="2328900"/>
            <a:ext cx="7310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>
                <a:latin typeface="Arial" panose="020B0604020202020204" pitchFamily="34" charset="0"/>
                <a:cs typeface="Arial" panose="020B0604020202020204" pitchFamily="34" charset="0"/>
              </a:rPr>
              <a:t>Thankyou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56;p13">
            <a:extLst>
              <a:ext uri="{FF2B5EF4-FFF2-40B4-BE49-F238E27FC236}">
                <a16:creationId xmlns:a16="http://schemas.microsoft.com/office/drawing/2014/main" id="{B6365938-0A37-4164-8653-9D27CE35736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;p13">
            <a:extLst>
              <a:ext uri="{FF2B5EF4-FFF2-40B4-BE49-F238E27FC236}">
                <a16:creationId xmlns:a16="http://schemas.microsoft.com/office/drawing/2014/main" id="{6D343D9D-BCC5-4BEF-B23D-25F51F77AA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55;p13">
            <a:extLst>
              <a:ext uri="{FF2B5EF4-FFF2-40B4-BE49-F238E27FC236}">
                <a16:creationId xmlns:a16="http://schemas.microsoft.com/office/drawing/2014/main" id="{514181A1-E49B-4587-8474-A5FE409843BA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Putu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Raka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Setya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Putra</a:t>
            </a: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Yayat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Sudaryat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58;p13">
            <a:extLst>
              <a:ext uri="{FF2B5EF4-FFF2-40B4-BE49-F238E27FC236}">
                <a16:creationId xmlns:a16="http://schemas.microsoft.com/office/drawing/2014/main" id="{F28F6FEF-6673-4561-9256-311894C5EFE9}"/>
              </a:ext>
            </a:extLst>
          </p:cNvPr>
          <p:cNvSpPr txBox="1"/>
          <p:nvPr/>
        </p:nvSpPr>
        <p:spPr>
          <a:xfrm>
            <a:off x="6096000" y="5033700"/>
            <a:ext cx="5334000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1223</Words>
  <Application>Microsoft Office PowerPoint</Application>
  <PresentationFormat>Widescreen</PresentationFormat>
  <Paragraphs>115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Krackers</dc:creator>
  <cp:keywords/>
  <dc:description>generated using python-pptx</dc:description>
  <cp:lastModifiedBy>Krackers</cp:lastModifiedBy>
  <cp:revision>2</cp:revision>
  <dcterms:created xsi:type="dcterms:W3CDTF">2013-01-27T09:14:16Z</dcterms:created>
  <dcterms:modified xsi:type="dcterms:W3CDTF">2026-09-23T17:43:29Z</dcterms:modified>
  <cp:category/>
</cp:coreProperties>
</file>