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72" r:id="rId2"/>
    <p:sldId id="271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672" y="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6EC3EB-384A-419B-B66A-58335DA467B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9CA200-2977-401E-B32F-33052C6C3B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69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54;p13">
            <a:extLst>
              <a:ext uri="{FF2B5EF4-FFF2-40B4-BE49-F238E27FC236}">
                <a16:creationId xmlns:a16="http://schemas.microsoft.com/office/drawing/2014/main" id="{A41A685C-3C0B-4136-86B9-92E48713C8FC}"/>
              </a:ext>
            </a:extLst>
          </p:cNvPr>
          <p:cNvSpPr txBox="1"/>
          <p:nvPr/>
        </p:nvSpPr>
        <p:spPr>
          <a:xfrm>
            <a:off x="331300" y="1766818"/>
            <a:ext cx="11216687" cy="1176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Gayo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Alas Ethnic Jewelry in the Innovation and Collaboration Ecosystem of Smart Tourism</a:t>
            </a:r>
          </a:p>
        </p:txBody>
      </p:sp>
      <p:sp>
        <p:nvSpPr>
          <p:cNvPr id="11" name="Google Shape;55;p13">
            <a:extLst>
              <a:ext uri="{FF2B5EF4-FFF2-40B4-BE49-F238E27FC236}">
                <a16:creationId xmlns:a16="http://schemas.microsoft.com/office/drawing/2014/main" id="{3916FDC9-37D3-4699-A0CE-9DE3465E43B3}"/>
              </a:ext>
            </a:extLst>
          </p:cNvPr>
          <p:cNvSpPr txBox="1"/>
          <p:nvPr/>
        </p:nvSpPr>
        <p:spPr>
          <a:xfrm>
            <a:off x="555774" y="5033699"/>
            <a:ext cx="4237451" cy="108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latin typeface="Arial" panose="020B0604020202020204" pitchFamily="34" charset="0"/>
                <a:cs typeface="Arial" panose="020B0604020202020204" pitchFamily="34" charset="0"/>
              </a:rPr>
              <a:t>Presented by:</a:t>
            </a:r>
            <a:endParaRPr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Asep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Sufyan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Muhakik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Aamtajani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AtamtajaniPutu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Raka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Setya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Putra</a:t>
            </a:r>
          </a:p>
        </p:txBody>
      </p:sp>
      <p:sp>
        <p:nvSpPr>
          <p:cNvPr id="12" name="Google Shape;58;p13">
            <a:extLst>
              <a:ext uri="{FF2B5EF4-FFF2-40B4-BE49-F238E27FC236}">
                <a16:creationId xmlns:a16="http://schemas.microsoft.com/office/drawing/2014/main" id="{B4296F7F-B1DA-40A4-9A02-EDD7168DEC16}"/>
              </a:ext>
            </a:extLst>
          </p:cNvPr>
          <p:cNvSpPr txBox="1"/>
          <p:nvPr/>
        </p:nvSpPr>
        <p:spPr>
          <a:xfrm>
            <a:off x="6096000" y="5033700"/>
            <a:ext cx="4714568" cy="1086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Arial" panose="020B0604020202020204" pitchFamily="34" charset="0"/>
                <a:cs typeface="Arial" panose="020B0604020202020204" pitchFamily="34" charset="0"/>
              </a:rPr>
              <a:t>Affiliation: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Faculty of Creative Industries, Telkom University, Bandung, Indonesia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Google Shape;54;p13">
            <a:extLst>
              <a:ext uri="{FF2B5EF4-FFF2-40B4-BE49-F238E27FC236}">
                <a16:creationId xmlns:a16="http://schemas.microsoft.com/office/drawing/2014/main" id="{DE56FD49-B207-43F5-BD29-0A420FADDA45}"/>
              </a:ext>
            </a:extLst>
          </p:cNvPr>
          <p:cNvSpPr txBox="1"/>
          <p:nvPr/>
        </p:nvSpPr>
        <p:spPr>
          <a:xfrm>
            <a:off x="331300" y="2888254"/>
            <a:ext cx="9827090" cy="678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Sustainability, Cultural Heritage, and Creative Futures in Arts Education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/>
        </p:nvSpPr>
        <p:spPr>
          <a:xfrm>
            <a:off x="741033" y="5582967"/>
            <a:ext cx="6583600" cy="2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" sz="1333" b="1" dirty="0">
                <a:solidFill>
                  <a:schemeClr val="lt1"/>
                </a:solidFill>
              </a:rPr>
              <a:t>Presented by:</a:t>
            </a:r>
            <a:endParaRPr sz="1333" b="1" dirty="0">
              <a:solidFill>
                <a:schemeClr val="lt1"/>
              </a:solidFill>
            </a:endParaRPr>
          </a:p>
          <a:p>
            <a:pPr>
              <a:lnSpc>
                <a:spcPct val="150000"/>
              </a:lnSpc>
            </a:pPr>
            <a:r>
              <a:rPr lang="en" sz="1333" dirty="0">
                <a:solidFill>
                  <a:schemeClr val="lt1"/>
                </a:solidFill>
              </a:rPr>
              <a:t>Author’s Full Name</a:t>
            </a:r>
            <a:endParaRPr sz="1333" dirty="0">
              <a:solidFill>
                <a:schemeClr val="lt1"/>
              </a:solidFill>
            </a:endParaRPr>
          </a:p>
          <a:p>
            <a:pPr>
              <a:lnSpc>
                <a:spcPct val="150000"/>
              </a:lnSpc>
            </a:pPr>
            <a:endParaRPr sz="1333" dirty="0">
              <a:solidFill>
                <a:schemeClr val="lt1"/>
              </a:solidFill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EEE8B8A-7289-40C2-910F-EA824A770BE5}"/>
              </a:ext>
            </a:extLst>
          </p:cNvPr>
          <p:cNvSpPr txBox="1"/>
          <p:nvPr/>
        </p:nvSpPr>
        <p:spPr>
          <a:xfrm>
            <a:off x="331300" y="1262462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rPr dirty="0"/>
              <a:t>1. Background &amp; Research Problem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8924A13-AC96-4CB6-BA43-5C5792A73496}"/>
              </a:ext>
            </a:extLst>
          </p:cNvPr>
          <p:cNvSpPr txBox="1"/>
          <p:nvPr/>
        </p:nvSpPr>
        <p:spPr>
          <a:xfrm>
            <a:off x="349588" y="1811102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5C6770"/>
                </a:solidFill>
                <a:latin typeface="Aptos"/>
              </a:defRPr>
            </a:pPr>
            <a:r>
              <a:t>From decorative object to a cultural knowledge resource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BBCF8F-D096-4F93-8A52-14C34BE0A805}"/>
              </a:ext>
            </a:extLst>
          </p:cNvPr>
          <p:cNvSpPr/>
          <p:nvPr/>
        </p:nvSpPr>
        <p:spPr>
          <a:xfrm>
            <a:off x="349588" y="2112854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EFB64FC-4CB1-4597-8198-581DED8D69E3}"/>
              </a:ext>
            </a:extLst>
          </p:cNvPr>
          <p:cNvSpPr txBox="1"/>
          <p:nvPr/>
        </p:nvSpPr>
        <p:spPr>
          <a:xfrm>
            <a:off x="468460" y="2387174"/>
            <a:ext cx="54864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A3137"/>
                </a:solidFill>
                <a:latin typeface="Aptos"/>
              </a:defRPr>
            </a:pPr>
            <a:r>
              <a:t>• Ethnic jewelry can carry material knowledge, technical skill, social practice, identity, and relationships to place.</a:t>
            </a:r>
          </a:p>
          <a:p>
            <a:pPr>
              <a:spcAft>
                <a:spcPts val="1000"/>
              </a:spcAft>
              <a:defRPr sz="1700">
                <a:solidFill>
                  <a:srgbClr val="2A3137"/>
                </a:solidFill>
                <a:latin typeface="Aptos"/>
              </a:defRPr>
            </a:pPr>
            <a:r>
              <a:t>• Risk: heritage innovation may begin with visual extraction—motifs are simplified before their context is understood.</a:t>
            </a:r>
          </a:p>
          <a:p>
            <a:pPr>
              <a:spcAft>
                <a:spcPts val="1000"/>
              </a:spcAft>
              <a:defRPr sz="1700">
                <a:solidFill>
                  <a:srgbClr val="2A3137"/>
                </a:solidFill>
                <a:latin typeface="Aptos"/>
              </a:defRPr>
            </a:pPr>
            <a:r>
              <a:t>• Gayo and Alas must not be treated as one homogeneous cultural category; provenance and validation are essential.</a:t>
            </a:r>
          </a:p>
          <a:p>
            <a:pPr>
              <a:spcAft>
                <a:spcPts val="1000"/>
              </a:spcAft>
              <a:defRPr sz="1700">
                <a:solidFill>
                  <a:srgbClr val="2A3137"/>
                </a:solidFill>
                <a:latin typeface="Aptos"/>
              </a:defRPr>
            </a:pPr>
            <a:r>
              <a:t>• Research gap: heritage, collaboration, creative tourism, and smart tourism are often discussed separately.</a:t>
            </a:r>
          </a:p>
        </p:txBody>
      </p:sp>
      <p:pic>
        <p:nvPicPr>
          <p:cNvPr id="25" name="Picture 24" descr="image1.jpeg">
            <a:extLst>
              <a:ext uri="{FF2B5EF4-FFF2-40B4-BE49-F238E27FC236}">
                <a16:creationId xmlns:a16="http://schemas.microsoft.com/office/drawing/2014/main" id="{04469A6A-B7E9-47AF-9A84-298BB234F5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1441" y="2054471"/>
            <a:ext cx="5120640" cy="312565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A64F2211-EE0F-4446-B1BB-D31FD7FEB1C2}"/>
              </a:ext>
            </a:extLst>
          </p:cNvPr>
          <p:cNvSpPr txBox="1"/>
          <p:nvPr/>
        </p:nvSpPr>
        <p:spPr>
          <a:xfrm>
            <a:off x="6382881" y="5903297"/>
            <a:ext cx="49377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50" i="1">
                <a:solidFill>
                  <a:srgbClr val="5C6770"/>
                </a:solidFill>
                <a:latin typeface="Aptos"/>
              </a:defRPr>
            </a:pPr>
            <a:r>
              <a:t>Research problem and repositioning logic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BCCE1B8-C333-41EA-A589-6D4683D081CE}"/>
              </a:ext>
            </a:extLst>
          </p:cNvPr>
          <p:cNvSpPr txBox="1"/>
          <p:nvPr/>
        </p:nvSpPr>
        <p:spPr>
          <a:xfrm>
            <a:off x="10497681" y="6433649"/>
            <a:ext cx="10058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5C6770"/>
                </a:solidFill>
                <a:latin typeface="Aptos"/>
              </a:defRPr>
            </a:pPr>
            <a:r>
              <a:t>ICADE 2026  |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53162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2. Research Questions &amp; Contribution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382012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14179" y="2656332"/>
            <a:ext cx="11145317" cy="2416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A3137"/>
                </a:solidFill>
                <a:latin typeface="Aptos"/>
              </a:defRPr>
            </a:pPr>
            <a:r>
              <a:rPr dirty="0"/>
              <a:t>• What forms of cultural knowledge can be identified through contextual reading of </a:t>
            </a:r>
            <a:r>
              <a:rPr dirty="0" err="1"/>
              <a:t>Gayo</a:t>
            </a:r>
            <a:r>
              <a:rPr dirty="0"/>
              <a:t> and Alas jewelry-related artifacts?</a:t>
            </a:r>
          </a:p>
          <a:p>
            <a:pPr>
              <a:spcAft>
                <a:spcPts val="1000"/>
              </a:spcAft>
              <a:defRPr sz="1800">
                <a:solidFill>
                  <a:srgbClr val="2A3137"/>
                </a:solidFill>
                <a:latin typeface="Aptos"/>
              </a:defRPr>
            </a:pPr>
            <a:r>
              <a:rPr dirty="0"/>
              <a:t>• How can this knowledge circulate among cultural custodians, artisans, designers, researchers, tourism actors, and digital actors without reducing heritage to visual appropriation?</a:t>
            </a:r>
          </a:p>
          <a:p>
            <a:pPr>
              <a:spcAft>
                <a:spcPts val="1000"/>
              </a:spcAft>
              <a:defRPr sz="1800">
                <a:solidFill>
                  <a:srgbClr val="2A3137"/>
                </a:solidFill>
                <a:latin typeface="Aptos"/>
              </a:defRPr>
            </a:pPr>
            <a:r>
              <a:rPr dirty="0"/>
              <a:t>• How can smart tourism operate as an enabling ecosystem for interpretation, collaboration, innovation, and cultural continuity?</a:t>
            </a:r>
          </a:p>
          <a:p>
            <a:pPr>
              <a:spcAft>
                <a:spcPts val="1000"/>
              </a:spcAft>
              <a:defRPr sz="1800">
                <a:solidFill>
                  <a:srgbClr val="2A3137"/>
                </a:solidFill>
                <a:latin typeface="Aptos"/>
              </a:defRPr>
            </a:pPr>
            <a:r>
              <a:rPr dirty="0"/>
              <a:t>• Contribution: a Cultural Knowledge–Innovation–Smart Tourism Framework.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6473952"/>
            <a:ext cx="10058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5C6770"/>
                </a:solidFill>
                <a:latin typeface="Aptos"/>
              </a:defRPr>
            </a:pPr>
            <a:r>
              <a:t>ICADE 2026  |  3</a:t>
            </a:r>
          </a:p>
        </p:txBody>
      </p:sp>
      <p:pic>
        <p:nvPicPr>
          <p:cNvPr id="6" name="Google Shape;65;p14">
            <a:extLst>
              <a:ext uri="{FF2B5EF4-FFF2-40B4-BE49-F238E27FC236}">
                <a16:creationId xmlns:a16="http://schemas.microsoft.com/office/drawing/2014/main" id="{46673ACB-296D-4600-A547-11C8CF891B3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66;p14">
            <a:extLst>
              <a:ext uri="{FF2B5EF4-FFF2-40B4-BE49-F238E27FC236}">
                <a16:creationId xmlns:a16="http://schemas.microsoft.com/office/drawing/2014/main" id="{EDDCB628-0481-4E57-8AA0-6A4A3066B64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226643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3. Cultural Knowledge Anatomy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9588" y="1775283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5C6770"/>
                </a:solidFill>
                <a:latin typeface="Aptos"/>
              </a:defRPr>
            </a:pPr>
            <a:r>
              <a:t>Six analytical layers used to read ethnic jewelry</a:t>
            </a:r>
          </a:p>
        </p:txBody>
      </p:sp>
      <p:sp>
        <p:nvSpPr>
          <p:cNvPr id="4" name="Rectangle 3"/>
          <p:cNvSpPr/>
          <p:nvPr/>
        </p:nvSpPr>
        <p:spPr>
          <a:xfrm>
            <a:off x="349588" y="2077035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1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460" y="2745314"/>
            <a:ext cx="6126480" cy="38298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32100" y="2397075"/>
            <a:ext cx="4991440" cy="2118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A3137"/>
                </a:solidFill>
                <a:latin typeface="Aptos"/>
              </a:defRPr>
            </a:pPr>
            <a:r>
              <a:rPr dirty="0"/>
              <a:t>• Material — metals, alloys, surface, provenance</a:t>
            </a:r>
          </a:p>
          <a:p>
            <a:pPr>
              <a:spcAft>
                <a:spcPts val="1000"/>
              </a:spcAft>
              <a:defRPr sz="1500">
                <a:solidFill>
                  <a:srgbClr val="2A3137"/>
                </a:solidFill>
                <a:latin typeface="Aptos"/>
              </a:defRPr>
            </a:pPr>
            <a:r>
              <a:rPr dirty="0"/>
              <a:t>• Technical — forming, joining, filigree, finishing</a:t>
            </a:r>
          </a:p>
          <a:p>
            <a:pPr>
              <a:spcAft>
                <a:spcPts val="1000"/>
              </a:spcAft>
              <a:defRPr sz="1500">
                <a:solidFill>
                  <a:srgbClr val="2A3137"/>
                </a:solidFill>
                <a:latin typeface="Aptos"/>
              </a:defRPr>
            </a:pPr>
            <a:r>
              <a:rPr dirty="0"/>
              <a:t>• Formal / visual — form, motif, scale, body placement</a:t>
            </a:r>
          </a:p>
          <a:p>
            <a:pPr>
              <a:spcAft>
                <a:spcPts val="1000"/>
              </a:spcAft>
              <a:defRPr sz="1500">
                <a:solidFill>
                  <a:srgbClr val="2A3137"/>
                </a:solidFill>
                <a:latin typeface="Aptos"/>
              </a:defRPr>
            </a:pPr>
            <a:r>
              <a:rPr dirty="0"/>
              <a:t>• Symbolic — documented meanings and associations</a:t>
            </a:r>
          </a:p>
          <a:p>
            <a:pPr>
              <a:spcAft>
                <a:spcPts val="1000"/>
              </a:spcAft>
              <a:defRPr sz="1500">
                <a:solidFill>
                  <a:srgbClr val="2A3137"/>
                </a:solidFill>
                <a:latin typeface="Aptos"/>
              </a:defRPr>
            </a:pPr>
            <a:r>
              <a:rPr dirty="0"/>
              <a:t>• Social — maker, wearer, status, ceremony, authority</a:t>
            </a:r>
          </a:p>
          <a:p>
            <a:pPr>
              <a:spcAft>
                <a:spcPts val="1000"/>
              </a:spcAft>
              <a:defRPr sz="1500">
                <a:solidFill>
                  <a:srgbClr val="2A3137"/>
                </a:solidFill>
                <a:latin typeface="Aptos"/>
              </a:defRPr>
            </a:pPr>
            <a:r>
              <a:rPr dirty="0"/>
              <a:t>• Context / place — locality, occasion, history, provenance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473952"/>
            <a:ext cx="10058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5C6770"/>
                </a:solidFill>
                <a:latin typeface="Aptos"/>
              </a:defRPr>
            </a:pPr>
            <a:r>
              <a:t>ICADE 2026  |  4</a:t>
            </a:r>
          </a:p>
        </p:txBody>
      </p:sp>
      <p:pic>
        <p:nvPicPr>
          <p:cNvPr id="8" name="Google Shape;65;p14">
            <a:extLst>
              <a:ext uri="{FF2B5EF4-FFF2-40B4-BE49-F238E27FC236}">
                <a16:creationId xmlns:a16="http://schemas.microsoft.com/office/drawing/2014/main" id="{BD9E8A36-297F-407C-A0CC-F67DE37601A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66;p14">
            <a:extLst>
              <a:ext uri="{FF2B5EF4-FFF2-40B4-BE49-F238E27FC236}">
                <a16:creationId xmlns:a16="http://schemas.microsoft.com/office/drawing/2014/main" id="{751A7A05-B899-4FC8-9DEC-5C40BA96A33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43560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4. Methodology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9588" y="198424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5C6770"/>
                </a:solidFill>
                <a:latin typeface="Aptos"/>
              </a:defRPr>
            </a:pPr>
            <a:r>
              <a:t>Qualitative, conceptual, and contextual research design</a:t>
            </a:r>
          </a:p>
        </p:txBody>
      </p:sp>
      <p:sp>
        <p:nvSpPr>
          <p:cNvPr id="4" name="Rectangle 3"/>
          <p:cNvSpPr/>
          <p:nvPr/>
        </p:nvSpPr>
        <p:spPr>
          <a:xfrm>
            <a:off x="349588" y="2286000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14180" y="2880360"/>
            <a:ext cx="2331720" cy="914400"/>
          </a:xfrm>
          <a:prstGeom prst="roundRect">
            <a:avLst/>
          </a:prstGeom>
          <a:solidFill>
            <a:srgbClr val="112F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r>
              <a:t>Integrative</a:t>
            </a:r>
            <a:br/>
            <a:r>
              <a:t>Literature Review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873332" y="3182112"/>
            <a:ext cx="384048" cy="310896"/>
          </a:xfrm>
          <a:prstGeom prst="rightArrow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3303100" y="2880360"/>
            <a:ext cx="2331720" cy="914400"/>
          </a:xfrm>
          <a:prstGeom prst="roundRect">
            <a:avLst/>
          </a:prstGeom>
          <a:solidFill>
            <a:srgbClr val="112F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r>
              <a:t>Artifact-Oriented</a:t>
            </a:r>
            <a:br/>
            <a:r>
              <a:t>Analysis</a:t>
            </a:r>
          </a:p>
        </p:txBody>
      </p:sp>
      <p:sp>
        <p:nvSpPr>
          <p:cNvPr id="8" name="Right Arrow 7"/>
          <p:cNvSpPr/>
          <p:nvPr/>
        </p:nvSpPr>
        <p:spPr>
          <a:xfrm>
            <a:off x="5662252" y="3182112"/>
            <a:ext cx="384048" cy="310896"/>
          </a:xfrm>
          <a:prstGeom prst="rightArrow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092019" y="2880360"/>
            <a:ext cx="2331720" cy="914400"/>
          </a:xfrm>
          <a:prstGeom prst="roundRect">
            <a:avLst/>
          </a:prstGeom>
          <a:solidFill>
            <a:srgbClr val="112F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r>
              <a:t>Contextual</a:t>
            </a:r>
            <a:br/>
            <a:r>
              <a:t>Actor Mapping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8451172" y="3182112"/>
            <a:ext cx="384048" cy="310896"/>
          </a:xfrm>
          <a:prstGeom prst="rightArrow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8880939" y="2880360"/>
            <a:ext cx="2331720" cy="914400"/>
          </a:xfrm>
          <a:prstGeom prst="roundRect">
            <a:avLst/>
          </a:prstGeom>
          <a:solidFill>
            <a:srgbClr val="112F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r>
              <a:t>Relational</a:t>
            </a:r>
            <a:br/>
            <a:r>
              <a:t>Framework Synthesis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5620" y="4297680"/>
            <a:ext cx="10972800" cy="104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A3137"/>
                </a:solidFill>
                <a:latin typeface="Aptos"/>
              </a:defRPr>
            </a:pPr>
            <a:r>
              <a:t>• Main literature window: 2016–2026; older specialist sources retained where recent literature does not replace historical documentation.</a:t>
            </a:r>
          </a:p>
          <a:p>
            <a:pPr>
              <a:spcAft>
                <a:spcPts val="1000"/>
              </a:spcAft>
              <a:defRPr sz="1500">
                <a:solidFill>
                  <a:srgbClr val="2A3137"/>
                </a:solidFill>
                <a:latin typeface="Aptos"/>
              </a:defRPr>
            </a:pPr>
            <a:r>
              <a:t>• Artifact corpus: four publication-based groups (A01–A04) from Carpenter (2011).</a:t>
            </a:r>
          </a:p>
          <a:p>
            <a:pPr>
              <a:spcAft>
                <a:spcPts val="1000"/>
              </a:spcAft>
              <a:defRPr sz="1500">
                <a:solidFill>
                  <a:srgbClr val="2A3137"/>
                </a:solidFill>
                <a:latin typeface="Aptos"/>
              </a:defRPr>
            </a:pPr>
            <a:r>
              <a:t>• Interpretive and exploratory: the framework is proposed for future empirical and community validation.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6473952"/>
            <a:ext cx="10058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5C6770"/>
                </a:solidFill>
                <a:latin typeface="Aptos"/>
              </a:defRPr>
            </a:pPr>
            <a:r>
              <a:t>ICADE 2026  |  5</a:t>
            </a:r>
          </a:p>
        </p:txBody>
      </p:sp>
      <p:pic>
        <p:nvPicPr>
          <p:cNvPr id="14" name="Google Shape;65;p14">
            <a:extLst>
              <a:ext uri="{FF2B5EF4-FFF2-40B4-BE49-F238E27FC236}">
                <a16:creationId xmlns:a16="http://schemas.microsoft.com/office/drawing/2014/main" id="{05EA7885-935D-472E-B5B4-C48B6200795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66;p14">
            <a:extLst>
              <a:ext uri="{FF2B5EF4-FFF2-40B4-BE49-F238E27FC236}">
                <a16:creationId xmlns:a16="http://schemas.microsoft.com/office/drawing/2014/main" id="{FD0B4323-AF2E-4238-9656-125FDCE86AA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330452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5. Artifact Corpus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9588" y="1879092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5C6770"/>
                </a:solidFill>
                <a:latin typeface="Aptos"/>
              </a:defRPr>
            </a:pPr>
            <a:r>
              <a:t>Publication-based Gayo Alas jewelry used for material, formal, and contextual analysis</a:t>
            </a:r>
          </a:p>
        </p:txBody>
      </p:sp>
      <p:sp>
        <p:nvSpPr>
          <p:cNvPr id="4" name="Rectangle 3"/>
          <p:cNvSpPr/>
          <p:nvPr/>
        </p:nvSpPr>
        <p:spPr>
          <a:xfrm>
            <a:off x="349588" y="2180844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88" y="2532888"/>
            <a:ext cx="6583680" cy="25495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43579" y="2455164"/>
            <a:ext cx="4515917" cy="2113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>
                <a:solidFill>
                  <a:srgbClr val="2A3137"/>
                </a:solidFill>
                <a:latin typeface="Aptos"/>
              </a:defRPr>
            </a:pPr>
            <a:r>
              <a:t>• A01 — Bracelets: silver with suasa accents</a:t>
            </a:r>
          </a:p>
          <a:p>
            <a:pPr>
              <a:spcAft>
                <a:spcPts val="1000"/>
              </a:spcAft>
              <a:defRPr sz="1400">
                <a:solidFill>
                  <a:srgbClr val="2A3137"/>
                </a:solidFill>
                <a:latin typeface="Aptos"/>
              </a:defRPr>
            </a:pPr>
            <a:r>
              <a:t>• A02 — Triangular hair ornament: silver and suasa</a:t>
            </a:r>
          </a:p>
          <a:p>
            <a:pPr>
              <a:spcAft>
                <a:spcPts val="1000"/>
              </a:spcAft>
              <a:defRPr sz="1400">
                <a:solidFill>
                  <a:srgbClr val="2A3137"/>
                </a:solidFill>
                <a:latin typeface="Aptos"/>
              </a:defRPr>
            </a:pPr>
            <a:r>
              <a:t>• A03 — Woman’s belt: silver and suasa; linked/mesh construction</a:t>
            </a:r>
          </a:p>
          <a:p>
            <a:pPr>
              <a:spcAft>
                <a:spcPts val="1000"/>
              </a:spcAft>
              <a:defRPr sz="1400">
                <a:solidFill>
                  <a:srgbClr val="2A3137"/>
                </a:solidFill>
                <a:latin typeface="Aptos"/>
              </a:defRPr>
            </a:pPr>
            <a:r>
              <a:t>• A04 — Grooming set: predominantly silver</a:t>
            </a:r>
          </a:p>
          <a:p>
            <a:pPr>
              <a:spcAft>
                <a:spcPts val="1000"/>
              </a:spcAft>
              <a:defRPr sz="1400">
                <a:solidFill>
                  <a:srgbClr val="2A3137"/>
                </a:solidFill>
                <a:latin typeface="Aptos"/>
              </a:defRPr>
            </a:pPr>
            <a:r>
              <a:t>• Meanings beyond the published record remain propositions requiring specialist/community validation.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473952"/>
            <a:ext cx="10058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5C6770"/>
                </a:solidFill>
                <a:latin typeface="Aptos"/>
              </a:defRPr>
            </a:pPr>
            <a:r>
              <a:t>ICADE 2026  |  6</a:t>
            </a:r>
          </a:p>
        </p:txBody>
      </p:sp>
      <p:pic>
        <p:nvPicPr>
          <p:cNvPr id="8" name="Google Shape;65;p14">
            <a:extLst>
              <a:ext uri="{FF2B5EF4-FFF2-40B4-BE49-F238E27FC236}">
                <a16:creationId xmlns:a16="http://schemas.microsoft.com/office/drawing/2014/main" id="{B0D57495-0F82-41D4-901E-5D478FA3FA4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66;p14">
            <a:extLst>
              <a:ext uri="{FF2B5EF4-FFF2-40B4-BE49-F238E27FC236}">
                <a16:creationId xmlns:a16="http://schemas.microsoft.com/office/drawing/2014/main" id="{0FD4BD1E-F5AF-460A-B1FF-4ABEE50A064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16128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6. Key Result: Repositioning the Innovation Logic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011680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460" y="2345423"/>
            <a:ext cx="6583680" cy="41285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89300" y="2468880"/>
            <a:ext cx="4534240" cy="196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A3137"/>
                </a:solidFill>
                <a:latin typeface="Aptos"/>
              </a:defRPr>
            </a:pPr>
            <a:r>
              <a:rPr dirty="0"/>
              <a:t>• Commodity logic: artifact → visual extraction → marketable product → cultural story added later.</a:t>
            </a:r>
          </a:p>
          <a:p>
            <a:pPr>
              <a:spcAft>
                <a:spcPts val="1000"/>
              </a:spcAft>
              <a:defRPr sz="1500">
                <a:solidFill>
                  <a:srgbClr val="2A3137"/>
                </a:solidFill>
                <a:latin typeface="Aptos"/>
              </a:defRPr>
            </a:pPr>
            <a:r>
              <a:rPr dirty="0"/>
              <a:t>• Knowledge-resource logic: artifact → documentation → validation → collaborative interpretation → creative translation.</a:t>
            </a:r>
          </a:p>
          <a:p>
            <a:pPr>
              <a:spcAft>
                <a:spcPts val="1000"/>
              </a:spcAft>
              <a:defRPr sz="1500">
                <a:solidFill>
                  <a:srgbClr val="2A3137"/>
                </a:solidFill>
                <a:latin typeface="Aptos"/>
              </a:defRPr>
            </a:pPr>
            <a:r>
              <a:rPr dirty="0"/>
              <a:t>• The shift places cultural context before market or technology deployment.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7040" y="6473952"/>
            <a:ext cx="10058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5C6770"/>
                </a:solidFill>
                <a:latin typeface="Aptos"/>
              </a:defRPr>
            </a:pPr>
            <a:r>
              <a:t>ICADE 2026  |  7</a:t>
            </a:r>
          </a:p>
        </p:txBody>
      </p:sp>
      <p:pic>
        <p:nvPicPr>
          <p:cNvPr id="7" name="Google Shape;65;p14">
            <a:extLst>
              <a:ext uri="{FF2B5EF4-FFF2-40B4-BE49-F238E27FC236}">
                <a16:creationId xmlns:a16="http://schemas.microsoft.com/office/drawing/2014/main" id="{9B44F326-BF42-4AC3-99AD-4048EABD81D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66;p14">
            <a:extLst>
              <a:ext uri="{FF2B5EF4-FFF2-40B4-BE49-F238E27FC236}">
                <a16:creationId xmlns:a16="http://schemas.microsoft.com/office/drawing/2014/main" id="{AD5C6A61-B3D0-41CC-9D88-BB5C2299876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299972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7. Collaboration as Cultural Infrastructure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150364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299" y="2378964"/>
            <a:ext cx="7184707" cy="28879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96200" y="2378964"/>
            <a:ext cx="3916680" cy="2887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  <a:defRPr sz="1400">
                <a:solidFill>
                  <a:srgbClr val="2A3137"/>
                </a:solidFill>
                <a:latin typeface="Aptos"/>
              </a:defRPr>
            </a:pPr>
            <a:r>
              <a:rPr dirty="0"/>
              <a:t>• Cultural custodians: contextual authority and memory</a:t>
            </a:r>
          </a:p>
          <a:p>
            <a:pPr algn="just">
              <a:spcAft>
                <a:spcPts val="1000"/>
              </a:spcAft>
              <a:defRPr sz="1400">
                <a:solidFill>
                  <a:srgbClr val="2A3137"/>
                </a:solidFill>
                <a:latin typeface="Aptos"/>
              </a:defRPr>
            </a:pPr>
            <a:r>
              <a:rPr dirty="0"/>
              <a:t>• Artisans: tacit technical knowledge</a:t>
            </a:r>
          </a:p>
          <a:p>
            <a:pPr algn="just">
              <a:spcAft>
                <a:spcPts val="1000"/>
              </a:spcAft>
              <a:defRPr sz="1400">
                <a:solidFill>
                  <a:srgbClr val="2A3137"/>
                </a:solidFill>
                <a:latin typeface="Aptos"/>
              </a:defRPr>
            </a:pPr>
            <a:r>
              <a:rPr dirty="0"/>
              <a:t>• Designers: translation and development methods</a:t>
            </a:r>
          </a:p>
          <a:p>
            <a:pPr algn="just">
              <a:spcAft>
                <a:spcPts val="1000"/>
              </a:spcAft>
              <a:defRPr sz="1400">
                <a:solidFill>
                  <a:srgbClr val="2A3137"/>
                </a:solidFill>
                <a:latin typeface="Aptos"/>
              </a:defRPr>
            </a:pPr>
            <a:r>
              <a:rPr dirty="0"/>
              <a:t>• Academia/museums: documentation and source criticism</a:t>
            </a:r>
          </a:p>
          <a:p>
            <a:pPr algn="just">
              <a:spcAft>
                <a:spcPts val="1000"/>
              </a:spcAft>
              <a:defRPr sz="1400">
                <a:solidFill>
                  <a:srgbClr val="2A3137"/>
                </a:solidFill>
                <a:latin typeface="Aptos"/>
              </a:defRPr>
            </a:pPr>
            <a:r>
              <a:rPr dirty="0"/>
              <a:t>• Tourism, creative industry, government, digital actors, and visitors complete the ecosystem.</a:t>
            </a:r>
          </a:p>
          <a:p>
            <a:pPr algn="just">
              <a:spcAft>
                <a:spcPts val="1000"/>
              </a:spcAft>
              <a:defRPr sz="1400">
                <a:solidFill>
                  <a:srgbClr val="2A3137"/>
                </a:solidFill>
                <a:latin typeface="Aptos"/>
              </a:defRPr>
            </a:pPr>
            <a:r>
              <a:rPr dirty="0"/>
              <a:t>• Validation &amp; Stewardship acts as the governance checkpoint.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7040" y="6473952"/>
            <a:ext cx="10058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5C6770"/>
                </a:solidFill>
                <a:latin typeface="Aptos"/>
              </a:defRPr>
            </a:pPr>
            <a:r>
              <a:t>ICADE 2026  |  8</a:t>
            </a:r>
          </a:p>
        </p:txBody>
      </p:sp>
      <p:pic>
        <p:nvPicPr>
          <p:cNvPr id="7" name="Google Shape;65;p14">
            <a:extLst>
              <a:ext uri="{FF2B5EF4-FFF2-40B4-BE49-F238E27FC236}">
                <a16:creationId xmlns:a16="http://schemas.microsoft.com/office/drawing/2014/main" id="{9CC34AB0-9CCD-4FD8-AB8A-C65FBF4FA02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66;p14">
            <a:extLst>
              <a:ext uri="{FF2B5EF4-FFF2-40B4-BE49-F238E27FC236}">
                <a16:creationId xmlns:a16="http://schemas.microsoft.com/office/drawing/2014/main" id="{C6CE54F5-59C0-473F-B62A-DEB1D61FFFD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3200" y="1243094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8. Smart Tourism: Technology Around Culture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1488" y="1791734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5C6770"/>
                </a:solidFill>
                <a:latin typeface="Aptos"/>
              </a:defRPr>
            </a:pPr>
            <a:r>
              <a:t>Technology enables; it does not replace cultural authority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311488" y="2093486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299" y="2445530"/>
            <a:ext cx="7026543" cy="28917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43800" y="2367806"/>
            <a:ext cx="4115696" cy="2544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>
                <a:solidFill>
                  <a:srgbClr val="2A3137"/>
                </a:solidFill>
                <a:latin typeface="Aptos"/>
              </a:defRPr>
            </a:pPr>
            <a:r>
              <a:rPr dirty="0"/>
              <a:t>• Documentation &amp; access — catalogues, databases, 3D records</a:t>
            </a:r>
          </a:p>
          <a:p>
            <a:pPr>
              <a:spcAft>
                <a:spcPts val="1000"/>
              </a:spcAft>
              <a:defRPr sz="1400">
                <a:solidFill>
                  <a:srgbClr val="2A3137"/>
                </a:solidFill>
                <a:latin typeface="Aptos"/>
              </a:defRPr>
            </a:pPr>
            <a:r>
              <a:rPr dirty="0"/>
              <a:t>• Interpretation — QR narratives, multimedia, AR/VR</a:t>
            </a:r>
          </a:p>
          <a:p>
            <a:pPr>
              <a:spcAft>
                <a:spcPts val="1000"/>
              </a:spcAft>
              <a:defRPr sz="1400">
                <a:solidFill>
                  <a:srgbClr val="2A3137"/>
                </a:solidFill>
                <a:latin typeface="Aptos"/>
              </a:defRPr>
            </a:pPr>
            <a:r>
              <a:rPr dirty="0"/>
              <a:t>• Collaboration — shared archives and actor connectivity</a:t>
            </a:r>
          </a:p>
          <a:p>
            <a:pPr>
              <a:spcAft>
                <a:spcPts val="1000"/>
              </a:spcAft>
              <a:defRPr sz="1400">
                <a:solidFill>
                  <a:srgbClr val="2A3137"/>
                </a:solidFill>
                <a:latin typeface="Aptos"/>
              </a:defRPr>
            </a:pPr>
            <a:r>
              <a:rPr dirty="0"/>
              <a:t>• Traceability &amp; governance — provenance, permission, attribution</a:t>
            </a:r>
          </a:p>
          <a:p>
            <a:pPr>
              <a:spcAft>
                <a:spcPts val="1000"/>
              </a:spcAft>
              <a:defRPr sz="1400">
                <a:solidFill>
                  <a:srgbClr val="2A3137"/>
                </a:solidFill>
                <a:latin typeface="Aptos"/>
              </a:defRPr>
            </a:pPr>
            <a:r>
              <a:rPr dirty="0"/>
              <a:t>• Primary requirement: cultural accuracy, local capacity, accessibility, and stewardship.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473952"/>
            <a:ext cx="10058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5C6770"/>
                </a:solidFill>
                <a:latin typeface="Aptos"/>
              </a:defRPr>
            </a:pPr>
            <a:r>
              <a:t>ICADE 2026  |  9</a:t>
            </a:r>
          </a:p>
        </p:txBody>
      </p:sp>
      <p:pic>
        <p:nvPicPr>
          <p:cNvPr id="8" name="Google Shape;65;p14">
            <a:extLst>
              <a:ext uri="{FF2B5EF4-FFF2-40B4-BE49-F238E27FC236}">
                <a16:creationId xmlns:a16="http://schemas.microsoft.com/office/drawing/2014/main" id="{828A54DF-DF71-4864-9F41-5497A13BF30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66;p14">
            <a:extLst>
              <a:ext uri="{FF2B5EF4-FFF2-40B4-BE49-F238E27FC236}">
                <a16:creationId xmlns:a16="http://schemas.microsoft.com/office/drawing/2014/main" id="{9371DF3F-688D-40B1-A187-83B16757664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6540" y="120700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9. Main Contribution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4828" y="175564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5C6770"/>
                </a:solidFill>
                <a:latin typeface="Aptos"/>
              </a:defRPr>
            </a:pPr>
            <a:r>
              <a:t>Gayo Alas Cultural Knowledge–Innovation–Smart Tourism Framework</a:t>
            </a:r>
          </a:p>
        </p:txBody>
      </p:sp>
      <p:sp>
        <p:nvSpPr>
          <p:cNvPr id="4" name="Rectangle 3"/>
          <p:cNvSpPr/>
          <p:nvPr/>
        </p:nvSpPr>
        <p:spPr>
          <a:xfrm>
            <a:off x="364828" y="2057400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28" y="2367265"/>
            <a:ext cx="7048670" cy="40327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58100" y="2286000"/>
            <a:ext cx="3867320" cy="2395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  <a:defRPr sz="1350">
                <a:solidFill>
                  <a:srgbClr val="2A3137"/>
                </a:solidFill>
                <a:latin typeface="Aptos"/>
              </a:defRPr>
            </a:pPr>
            <a:r>
              <a:rPr dirty="0"/>
              <a:t>• Core: Cultural Knowledge Resource</a:t>
            </a:r>
          </a:p>
          <a:p>
            <a:pPr algn="just">
              <a:spcAft>
                <a:spcPts val="1000"/>
              </a:spcAft>
              <a:defRPr sz="1350">
                <a:solidFill>
                  <a:srgbClr val="2A3137"/>
                </a:solidFill>
                <a:latin typeface="Aptos"/>
              </a:defRPr>
            </a:pPr>
            <a:r>
              <a:rPr dirty="0"/>
              <a:t>• Protective layer: Validation &amp; Stewardship</a:t>
            </a:r>
          </a:p>
          <a:p>
            <a:pPr algn="just">
              <a:spcAft>
                <a:spcPts val="1000"/>
              </a:spcAft>
              <a:defRPr sz="1350">
                <a:solidFill>
                  <a:srgbClr val="2A3137"/>
                </a:solidFill>
                <a:latin typeface="Aptos"/>
              </a:defRPr>
            </a:pPr>
            <a:r>
              <a:rPr dirty="0"/>
              <a:t>• Infrastructure: Collaborative Actors</a:t>
            </a:r>
          </a:p>
          <a:p>
            <a:pPr algn="just">
              <a:spcAft>
                <a:spcPts val="1000"/>
              </a:spcAft>
              <a:defRPr sz="1350">
                <a:solidFill>
                  <a:srgbClr val="2A3137"/>
                </a:solidFill>
                <a:latin typeface="Aptos"/>
              </a:defRPr>
            </a:pPr>
            <a:r>
              <a:rPr dirty="0"/>
              <a:t>• Pathway: Creative Translation</a:t>
            </a:r>
          </a:p>
          <a:p>
            <a:pPr algn="just">
              <a:spcAft>
                <a:spcPts val="1000"/>
              </a:spcAft>
              <a:defRPr sz="1350">
                <a:solidFill>
                  <a:srgbClr val="2A3137"/>
                </a:solidFill>
                <a:latin typeface="Aptos"/>
              </a:defRPr>
            </a:pPr>
            <a:r>
              <a:rPr dirty="0"/>
              <a:t>• Outer enabler: Smart Tourism Technologies</a:t>
            </a:r>
          </a:p>
          <a:p>
            <a:pPr algn="just">
              <a:spcAft>
                <a:spcPts val="1000"/>
              </a:spcAft>
              <a:defRPr sz="1350">
                <a:solidFill>
                  <a:srgbClr val="2A3137"/>
                </a:solidFill>
                <a:latin typeface="Aptos"/>
              </a:defRPr>
            </a:pPr>
            <a:r>
              <a:rPr dirty="0"/>
              <a:t>• Outcomes: cultural continuity, responsible innovation, collaborative value, visitor understanding, creative futures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473952"/>
            <a:ext cx="10058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5C6770"/>
                </a:solidFill>
                <a:latin typeface="Aptos"/>
              </a:defRPr>
            </a:pPr>
            <a:r>
              <a:t>ICADE 2026  |  10</a:t>
            </a:r>
          </a:p>
        </p:txBody>
      </p:sp>
      <p:pic>
        <p:nvPicPr>
          <p:cNvPr id="8" name="Google Shape;65;p14">
            <a:extLst>
              <a:ext uri="{FF2B5EF4-FFF2-40B4-BE49-F238E27FC236}">
                <a16:creationId xmlns:a16="http://schemas.microsoft.com/office/drawing/2014/main" id="{1F39B2A1-17AF-4983-AD2B-8C329ADBFBD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66;p14">
            <a:extLst>
              <a:ext uri="{FF2B5EF4-FFF2-40B4-BE49-F238E27FC236}">
                <a16:creationId xmlns:a16="http://schemas.microsoft.com/office/drawing/2014/main" id="{3D395E4A-72DB-4FEA-99BD-6E030E0D497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288814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10. Implications for Arts &amp; Design Education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139206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49588" y="2459246"/>
            <a:ext cx="10817352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>
                <a:solidFill>
                  <a:srgbClr val="2A3137"/>
                </a:solidFill>
                <a:latin typeface="Aptos"/>
              </a:defRPr>
            </a:pPr>
            <a:r>
              <a:rPr dirty="0"/>
              <a:t>• Treat ethnic jewelry as a cultural knowledge system—not a motif library.</a:t>
            </a:r>
          </a:p>
          <a:p>
            <a:pPr>
              <a:spcAft>
                <a:spcPts val="1000"/>
              </a:spcAft>
              <a:defRPr sz="1400">
                <a:solidFill>
                  <a:srgbClr val="2A3137"/>
                </a:solidFill>
                <a:latin typeface="Aptos"/>
              </a:defRPr>
            </a:pPr>
            <a:r>
              <a:rPr dirty="0"/>
              <a:t>• Learning sequence: Observe → Document → Source Check → Contextualize → Validate → Collaborate → Interpret → Innovate → Reflect.</a:t>
            </a:r>
          </a:p>
          <a:p>
            <a:pPr>
              <a:spcAft>
                <a:spcPts val="1000"/>
              </a:spcAft>
              <a:defRPr sz="1400">
                <a:solidFill>
                  <a:srgbClr val="2A3137"/>
                </a:solidFill>
                <a:latin typeface="Aptos"/>
              </a:defRPr>
            </a:pPr>
            <a:r>
              <a:rPr dirty="0"/>
              <a:t>• Ethical checkpoint is strongest at VALIDATE and COLLABORATE.</a:t>
            </a:r>
          </a:p>
          <a:p>
            <a:pPr>
              <a:spcAft>
                <a:spcPts val="1000"/>
              </a:spcAft>
              <a:defRPr sz="1400">
                <a:solidFill>
                  <a:srgbClr val="2A3137"/>
                </a:solidFill>
                <a:latin typeface="Aptos"/>
              </a:defRPr>
            </a:pPr>
            <a:r>
              <a:rPr dirty="0"/>
              <a:t>• Assessment can include evidence quality, source criticism, cultural validation, collaboration, and reflective judgement.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6473952"/>
            <a:ext cx="10058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5C6770"/>
                </a:solidFill>
                <a:latin typeface="Aptos"/>
              </a:defRPr>
            </a:pPr>
            <a:r>
              <a:t>ICADE 2026  |  11</a:t>
            </a:r>
          </a:p>
        </p:txBody>
      </p:sp>
      <p:pic>
        <p:nvPicPr>
          <p:cNvPr id="6" name="Google Shape;65;p14">
            <a:extLst>
              <a:ext uri="{FF2B5EF4-FFF2-40B4-BE49-F238E27FC236}">
                <a16:creationId xmlns:a16="http://schemas.microsoft.com/office/drawing/2014/main" id="{61C997D8-F54F-4A9B-9461-B36330C9351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66;p14">
            <a:extLst>
              <a:ext uri="{FF2B5EF4-FFF2-40B4-BE49-F238E27FC236}">
                <a16:creationId xmlns:a16="http://schemas.microsoft.com/office/drawing/2014/main" id="{E522F774-D6B7-43D4-8132-8D3FAC607DC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214467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11. Limitations &amp; Future Research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064859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59900" y="2384899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A3137"/>
                </a:solidFill>
                <a:latin typeface="Aptos"/>
              </a:defRPr>
            </a:pPr>
            <a:r>
              <a:t>• Conceptual study based on literature, historical documentation, and a focused four-group publication-based corpus.</a:t>
            </a:r>
          </a:p>
          <a:p>
            <a:pPr>
              <a:spcAft>
                <a:spcPts val="1000"/>
              </a:spcAft>
              <a:defRPr sz="1700">
                <a:solidFill>
                  <a:srgbClr val="2A3137"/>
                </a:solidFill>
                <a:latin typeface="Aptos"/>
              </a:defRPr>
            </a:pPr>
            <a:r>
              <a:t>• Not a complete contemporary inventory of Gayo or Alas jewelry.</a:t>
            </a:r>
          </a:p>
          <a:p>
            <a:pPr>
              <a:spcAft>
                <a:spcPts val="1000"/>
              </a:spcAft>
              <a:defRPr sz="1700">
                <a:solidFill>
                  <a:srgbClr val="2A3137"/>
                </a:solidFill>
                <a:latin typeface="Aptos"/>
              </a:defRPr>
            </a:pPr>
            <a:r>
              <a:t>• No new interviews or community validation are reported in the current study.</a:t>
            </a:r>
          </a:p>
          <a:p>
            <a:pPr>
              <a:spcAft>
                <a:spcPts val="1000"/>
              </a:spcAft>
              <a:defRPr sz="1700">
                <a:solidFill>
                  <a:srgbClr val="2A3137"/>
                </a:solidFill>
                <a:latin typeface="Aptos"/>
              </a:defRPr>
            </a:pPr>
            <a:r>
              <a:t>• Smart-tourism tools are conceptual, not evaluated implementations.</a:t>
            </a:r>
          </a:p>
          <a:p>
            <a:pPr>
              <a:spcAft>
                <a:spcPts val="1000"/>
              </a:spcAft>
              <a:defRPr sz="1700">
                <a:solidFill>
                  <a:srgbClr val="2A3137"/>
                </a:solidFill>
                <a:latin typeface="Aptos"/>
              </a:defRPr>
            </a:pPr>
            <a:r>
              <a:t>• Next: expand verified artifact corpus; participatory validation; actor mapping/co-design; pilot digital, educational, exhibition, and design pathways.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7040" y="6473952"/>
            <a:ext cx="10058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5C6770"/>
                </a:solidFill>
                <a:latin typeface="Aptos"/>
              </a:defRPr>
            </a:pPr>
            <a:r>
              <a:t>ICADE 2026  |  12</a:t>
            </a:r>
          </a:p>
        </p:txBody>
      </p:sp>
      <p:pic>
        <p:nvPicPr>
          <p:cNvPr id="6" name="Google Shape;65;p14">
            <a:extLst>
              <a:ext uri="{FF2B5EF4-FFF2-40B4-BE49-F238E27FC236}">
                <a16:creationId xmlns:a16="http://schemas.microsoft.com/office/drawing/2014/main" id="{2BCFA007-889B-4959-8B9F-73B9E19F2C3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66;p14">
            <a:extLst>
              <a:ext uri="{FF2B5EF4-FFF2-40B4-BE49-F238E27FC236}">
                <a16:creationId xmlns:a16="http://schemas.microsoft.com/office/drawing/2014/main" id="{EACD5D65-C5F1-469D-820A-F48E8E1CBE1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319541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12. Conclusion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9588" y="1868181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5C6770"/>
                </a:solidFill>
                <a:latin typeface="Aptos"/>
              </a:defRPr>
            </a:pPr>
            <a:r>
              <a:t>Heritage innovation should begin with cultural knowledge and relationships</a:t>
            </a:r>
          </a:p>
        </p:txBody>
      </p:sp>
      <p:sp>
        <p:nvSpPr>
          <p:cNvPr id="4" name="Rectangle 3"/>
          <p:cNvSpPr/>
          <p:nvPr/>
        </p:nvSpPr>
        <p:spPr>
          <a:xfrm>
            <a:off x="349588" y="2169933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88500" y="2581413"/>
            <a:ext cx="10058400" cy="1051560"/>
          </a:xfrm>
          <a:prstGeom prst="roundRect">
            <a:avLst/>
          </a:prstGeom>
          <a:solidFill>
            <a:srgbClr val="F4F6F8"/>
          </a:solidFill>
          <a:ln>
            <a:solidFill>
              <a:srgbClr val="E67E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112F4B"/>
                </a:solidFill>
                <a:latin typeface="Aptos Display"/>
              </a:defRPr>
            </a:pPr>
            <a:r>
              <a:t>Documentation → Cultural Validation → Collaboration → Responsible Creative Translation → Smart Tourism Enablement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8500" y="4090173"/>
            <a:ext cx="996696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A3137"/>
                </a:solidFill>
                <a:latin typeface="Aptos"/>
              </a:defRPr>
            </a:pPr>
            <a:r>
              <a:t>• The framework challenges both commodity-first and technology-first development.</a:t>
            </a:r>
          </a:p>
          <a:p>
            <a:pPr>
              <a:spcAft>
                <a:spcPts val="1000"/>
              </a:spcAft>
              <a:defRPr sz="1700">
                <a:solidFill>
                  <a:srgbClr val="2A3137"/>
                </a:solidFill>
                <a:latin typeface="Aptos"/>
              </a:defRPr>
            </a:pPr>
            <a:r>
              <a:t>• Cultural knowledge is the foundation; technology supports access, interpretation, connectivity, and traceability.</a:t>
            </a:r>
          </a:p>
          <a:p>
            <a:pPr>
              <a:spcAft>
                <a:spcPts val="1000"/>
              </a:spcAft>
              <a:defRPr sz="1700">
                <a:solidFill>
                  <a:srgbClr val="2A3137"/>
                </a:solidFill>
                <a:latin typeface="Aptos"/>
              </a:defRPr>
            </a:pPr>
            <a:r>
              <a:t>• The proposed model provides a basis for future participatory research, responsible design innovation, cultural tourism, and arts/design education.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473952"/>
            <a:ext cx="10058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5C6770"/>
                </a:solidFill>
                <a:latin typeface="Aptos"/>
              </a:defRPr>
            </a:pPr>
            <a:r>
              <a:t>ICADE 2026  |  13</a:t>
            </a:r>
          </a:p>
        </p:txBody>
      </p:sp>
      <p:pic>
        <p:nvPicPr>
          <p:cNvPr id="8" name="Google Shape;65;p14">
            <a:extLst>
              <a:ext uri="{FF2B5EF4-FFF2-40B4-BE49-F238E27FC236}">
                <a16:creationId xmlns:a16="http://schemas.microsoft.com/office/drawing/2014/main" id="{7C44AEBA-660E-492E-AABC-46C0744E933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66;p14">
            <a:extLst>
              <a:ext uri="{FF2B5EF4-FFF2-40B4-BE49-F238E27FC236}">
                <a16:creationId xmlns:a16="http://schemas.microsoft.com/office/drawing/2014/main" id="{46B42727-E4DE-4F9B-9A07-0E240298738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63;p14">
            <a:extLst>
              <a:ext uri="{FF2B5EF4-FFF2-40B4-BE49-F238E27FC236}">
                <a16:creationId xmlns:a16="http://schemas.microsoft.com/office/drawing/2014/main" id="{42E2BB83-7E1C-4AF7-BF5F-D27C5D27402B}"/>
              </a:ext>
            </a:extLst>
          </p:cNvPr>
          <p:cNvSpPr txBox="1"/>
          <p:nvPr/>
        </p:nvSpPr>
        <p:spPr>
          <a:xfrm>
            <a:off x="555775" y="2328900"/>
            <a:ext cx="7310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 b="1" dirty="0">
                <a:latin typeface="Arial" panose="020B0604020202020204" pitchFamily="34" charset="0"/>
                <a:cs typeface="Arial" panose="020B0604020202020204" pitchFamily="34" charset="0"/>
              </a:rPr>
              <a:t>Thankyou</a:t>
            </a:r>
            <a:endParaRPr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Google Shape;56;p13">
            <a:extLst>
              <a:ext uri="{FF2B5EF4-FFF2-40B4-BE49-F238E27FC236}">
                <a16:creationId xmlns:a16="http://schemas.microsoft.com/office/drawing/2014/main" id="{B6365938-0A37-4164-8653-9D27CE35736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;p13">
            <a:extLst>
              <a:ext uri="{FF2B5EF4-FFF2-40B4-BE49-F238E27FC236}">
                <a16:creationId xmlns:a16="http://schemas.microsoft.com/office/drawing/2014/main" id="{6D343D9D-BCC5-4BEF-B23D-25F51F77AA0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55;p13">
            <a:extLst>
              <a:ext uri="{FF2B5EF4-FFF2-40B4-BE49-F238E27FC236}">
                <a16:creationId xmlns:a16="http://schemas.microsoft.com/office/drawing/2014/main" id="{AEB041BB-0315-46A4-BC65-7D7F8B430B09}"/>
              </a:ext>
            </a:extLst>
          </p:cNvPr>
          <p:cNvSpPr txBox="1"/>
          <p:nvPr/>
        </p:nvSpPr>
        <p:spPr>
          <a:xfrm>
            <a:off x="555774" y="5033699"/>
            <a:ext cx="4237451" cy="108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latin typeface="Arial" panose="020B0604020202020204" pitchFamily="34" charset="0"/>
                <a:cs typeface="Arial" panose="020B0604020202020204" pitchFamily="34" charset="0"/>
              </a:rPr>
              <a:t>Presented by:</a:t>
            </a:r>
            <a:endParaRPr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Asep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Sufyan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Muhakik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AtamtajaniPutu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Raka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Setya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Putra</a:t>
            </a:r>
          </a:p>
        </p:txBody>
      </p:sp>
      <p:sp>
        <p:nvSpPr>
          <p:cNvPr id="18" name="Google Shape;58;p13">
            <a:extLst>
              <a:ext uri="{FF2B5EF4-FFF2-40B4-BE49-F238E27FC236}">
                <a16:creationId xmlns:a16="http://schemas.microsoft.com/office/drawing/2014/main" id="{66611DD7-EE9F-4FF5-8024-EB03ABFC353F}"/>
              </a:ext>
            </a:extLst>
          </p:cNvPr>
          <p:cNvSpPr txBox="1"/>
          <p:nvPr/>
        </p:nvSpPr>
        <p:spPr>
          <a:xfrm>
            <a:off x="6096000" y="5033700"/>
            <a:ext cx="4714568" cy="1086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Arial" panose="020B0604020202020204" pitchFamily="34" charset="0"/>
                <a:cs typeface="Arial" panose="020B0604020202020204" pitchFamily="34" charset="0"/>
              </a:rPr>
              <a:t>Affiliation: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Faculty of Creative Industries, Telkom University, Bandung, Indonesia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1031</Words>
  <Application>Microsoft Office PowerPoint</Application>
  <PresentationFormat>Widescreen</PresentationFormat>
  <Paragraphs>104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Krackers</dc:creator>
  <cp:keywords/>
  <dc:description>generated using python-pptx</dc:description>
  <cp:lastModifiedBy>Krackers</cp:lastModifiedBy>
  <cp:revision>3</cp:revision>
  <dcterms:created xsi:type="dcterms:W3CDTF">2013-01-27T09:14:16Z</dcterms:created>
  <dcterms:modified xsi:type="dcterms:W3CDTF">2026-09-23T17:23:23Z</dcterms:modified>
  <cp:category/>
</cp:coreProperties>
</file>