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72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250" autoAdjust="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60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96645A-B088-46DA-A9AD-FADA3BA0A0EB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DF7BA9-83EF-4076-B0B0-F5F3516DA2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185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950fc5c70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950fc5c70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4;p13">
            <a:extLst>
              <a:ext uri="{FF2B5EF4-FFF2-40B4-BE49-F238E27FC236}">
                <a16:creationId xmlns:a16="http://schemas.microsoft.com/office/drawing/2014/main" id="{A41A685C-3C0B-4136-86B9-92E48713C8FC}"/>
              </a:ext>
            </a:extLst>
          </p:cNvPr>
          <p:cNvSpPr txBox="1"/>
          <p:nvPr/>
        </p:nvSpPr>
        <p:spPr>
          <a:xfrm>
            <a:off x="331300" y="1766818"/>
            <a:ext cx="11216687" cy="11767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Collaborative Accessory Design through Metal and Dried Flora Integration for Sustainable Tourism Souvenirs</a:t>
            </a:r>
          </a:p>
        </p:txBody>
      </p:sp>
      <p:sp>
        <p:nvSpPr>
          <p:cNvPr id="11" name="Google Shape;55;p13">
            <a:extLst>
              <a:ext uri="{FF2B5EF4-FFF2-40B4-BE49-F238E27FC236}">
                <a16:creationId xmlns:a16="http://schemas.microsoft.com/office/drawing/2014/main" id="{3916FDC9-37D3-4699-A0CE-9DE3465E43B3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Asep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Sufyan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Muhakik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Atamtajani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Fajar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Sadika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Google Shape;58;p13">
            <a:extLst>
              <a:ext uri="{FF2B5EF4-FFF2-40B4-BE49-F238E27FC236}">
                <a16:creationId xmlns:a16="http://schemas.microsoft.com/office/drawing/2014/main" id="{B4296F7F-B1DA-40A4-9A02-EDD7168DEC16}"/>
              </a:ext>
            </a:extLst>
          </p:cNvPr>
          <p:cNvSpPr txBox="1"/>
          <p:nvPr/>
        </p:nvSpPr>
        <p:spPr>
          <a:xfrm>
            <a:off x="6096000" y="5033700"/>
            <a:ext cx="4714568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Google Shape;54;p13">
            <a:extLst>
              <a:ext uri="{FF2B5EF4-FFF2-40B4-BE49-F238E27FC236}">
                <a16:creationId xmlns:a16="http://schemas.microsoft.com/office/drawing/2014/main" id="{DE56FD49-B207-43F5-BD29-0A420FADDA45}"/>
              </a:ext>
            </a:extLst>
          </p:cNvPr>
          <p:cNvSpPr txBox="1"/>
          <p:nvPr/>
        </p:nvSpPr>
        <p:spPr>
          <a:xfrm>
            <a:off x="331300" y="2888254"/>
            <a:ext cx="9827090" cy="6784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Sustainability, Cultural Heritage, and Creative Futures in Arts Education</a:t>
            </a:r>
            <a:endParaRPr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91811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1. Background &amp; Research Problem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58739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Moving beyond generic souvenir graphics toward material-based identity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151347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22740" y="2343371"/>
            <a:ext cx="5122654" cy="24083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Many tourism souvenirs remain generic and communicate place mainly through logos, names, or applied motifs.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Souvenir identity can also emerge from material origin, transformation, craft process, and product experience.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This study explores metal + dried flora as a hybrid material strategy for distinctive tourism accessories.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Core proposition: material transformation itself can become a source of product identity.</a:t>
            </a:r>
          </a:p>
        </p:txBody>
      </p:sp>
      <p:pic>
        <p:nvPicPr>
          <p:cNvPr id="6" name="Picture 5" descr="image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0" y="2228850"/>
            <a:ext cx="5806440" cy="290322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2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9F5DBB52-0852-4AF0-B38C-A697AD76B69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4D152BEB-0BF3-4A19-90DB-FEDF004E2BBA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330305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2. Research Questions &amp; Contribution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89841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59900" y="2473305"/>
            <a:ext cx="10972800" cy="1546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t>• How can dried flora be integrated with metal through rolling-based experimentation?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t>• Which material/process variables influence visual quality, stability, manufacturability, and perceived identity?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t>• How can collaborative evaluation translate experimental outcomes into tourism-oriented accessories?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t>• Contribution: transferable design principles and a Metal–Dried Flora Collaborative Design Framework.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3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A997B490-4753-43F8-A5CD-3D7CCE76AAD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9DCCE455-2F21-4C62-856B-F3C96372A97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96456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3. Analytical Framework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63384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Material narrative → experimentation → evidence → product translation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5599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900" y="2251179"/>
            <a:ext cx="10744200" cy="429135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4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89C7D6B8-4261-4B0C-9A61-5A7FE505AE4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B33FFC7E-1A5A-4A56-B820-578DB5312970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9167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4. Methodology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58598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Design-Based Research (DBR) in a jewelry-workshop context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51206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20" y="2209325"/>
            <a:ext cx="6126480" cy="408832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40659" y="2243230"/>
            <a:ext cx="5018837" cy="21621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Location: </a:t>
            </a:r>
            <a:r>
              <a:rPr dirty="0" err="1"/>
              <a:t>Medividi</a:t>
            </a:r>
            <a:r>
              <a:rPr dirty="0"/>
              <a:t> Studio, Bandung; six-month study.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13 participants: researcher/product designer, 5 metal craftspeople, 2 jewelry makers, 1 studio owner/designer, and 4 university students.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Materials: brass and silver sheets (approx. 0.5–0.8 mm) with daffodil, iris, cosmos, and orchid.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Iterative cycle: exploration → rolling → prototype → collaborative evaluation → refinement.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5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B2C33767-1820-4A10-8775-A07B871622B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5AB0BD42-D267-416C-9E9E-56CBB20A5817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5436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5. Material Exploration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2129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Floral morphology strongly influenced botanical-trace legibility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13898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020" y="2333278"/>
            <a:ext cx="6675120" cy="44544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89300" y="2251642"/>
            <a:ext cx="4377860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Daffodil: recognizable radial impression; thickness affected trace definition.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Iris: irregular, layered organic impressions; less consistent legibility.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Cosmos: clearer and more coherent radial trace; promising for prototypes.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Orchid: distinctive organic variation; required careful positioning.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Selection considered both clarity and expressive irregularity.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6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E343EF69-A7F0-4A74-9F87-8621CEA304B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D69F3A0C-8E31-4293-BE18-830E96146D49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91670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6. Rolling Experiments &amp; Material Transformation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190006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203344"/>
            <a:ext cx="6812280" cy="4541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35019" y="2203344"/>
            <a:ext cx="4424478" cy="2377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Rolling was treated as an exploratory design variable, not a fixed production recipe.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Key variables: metal type/thickness, floral morphology, specimen thickness, arrangement, orientation, and practical rolling condition.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Failures—weak transfer, deformation, fragmented traces—were retained as design evidence.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Best outcomes balanced botanical legibility, surface character, and metal integrity.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7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438ED0DD-2C8E-4F65-AD6A-77781D5AA2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F3E77270-6811-4AEF-80FE-1B9A0EE3273E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68361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7. Key Finding: Organic Trace as Material Evidence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27897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59899" y="2411361"/>
            <a:ext cx="10545635" cy="18235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rPr dirty="0"/>
              <a:t>• Botanical traces emerged directly from physical interaction between dried flora and metal—not from engraving, printing, or applied decoration.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rPr dirty="0"/>
              <a:t>• Natural irregularity became part of the aesthetic vocabulary when it did not compromise product integrity.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rPr dirty="0"/>
              <a:t>• The dried flora therefore functioned as an active material agent in generating surface structure.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rPr dirty="0"/>
              <a:t>• Material evidence became the starting point for composition, scale, form, and accessory typology.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8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1F89DDFD-5710-4A56-A39E-3A376CFD5FA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02ABDF41-D6CB-42F5-8668-9138F67FC86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760" y="1164586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8. From Material Evidence to Accessory Prototype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1758946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0" y="2002051"/>
            <a:ext cx="6903720" cy="460699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418439" y="2002051"/>
            <a:ext cx="4148721" cy="25930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Developed typologies included necklaces, bracelets, brooches, earrings, and rings.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Prototype form responded to trace orientation, relief, visual density, structural condition, and body placement.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Fabrication preserved botanical evidence through cutting, forming, joining, finishing, and polishing.</a:t>
            </a:r>
          </a:p>
          <a:p>
            <a:pPr>
              <a:spcAft>
                <a:spcPts val="900"/>
              </a:spcAft>
              <a:defRPr sz="1400">
                <a:solidFill>
                  <a:srgbClr val="2B3238"/>
                </a:solidFill>
                <a:latin typeface="Aptos"/>
              </a:defRPr>
            </a:pPr>
            <a:r>
              <a:rPr dirty="0"/>
              <a:t>• Strongest prototypes integrated botanical trace, metal surface, form, and construction as one composition.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9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1C0F04F8-F6F1-4E4C-B1BF-A82F49CA889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C7AFE38C-B0EC-4814-A32E-CE178E4665B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5361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9. Collaborative 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20541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t>Balancing expression, feasibility, wearability, and tourism relevance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11314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59900" y="2396613"/>
            <a:ext cx="10972800" cy="186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Material legibility — preserve the strongest botanical evidence.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Aesthetic coherence — surface and product form should appear integrated.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Manufacturability — experimental surfaces must remain compatible with jewelry production.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</a:t>
            </a:r>
            <a:r>
              <a:rPr dirty="0" err="1"/>
              <a:t>Wearability</a:t>
            </a:r>
            <a:r>
              <a:rPr dirty="0"/>
              <a:t> — refine curvature, edges, weight, fastening, and body contact.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Tourism relevance — retain a clear flora–material–craft narrative that differentiates the product from generic souvenirs.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10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C9FFD863-68BD-4E0F-A247-4B7C72FC3A4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BB75D5AA-94C0-4322-973A-7BAFD0A65D4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09885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10. Five Design Principles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069421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49588" y="2383615"/>
            <a:ext cx="10915820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2B3238"/>
                </a:solidFill>
                <a:latin typeface="Aptos"/>
              </a:defRPr>
            </a:pPr>
            <a:r>
              <a:rPr dirty="0"/>
              <a:t>• 1. Select flora through both contextual relevance and material potential.</a:t>
            </a:r>
          </a:p>
          <a:p>
            <a:pPr>
              <a:spcAft>
                <a:spcPts val="900"/>
              </a:spcAft>
              <a:defRPr sz="1900">
                <a:solidFill>
                  <a:srgbClr val="2B3238"/>
                </a:solidFill>
                <a:latin typeface="Aptos"/>
              </a:defRPr>
            </a:pPr>
            <a:r>
              <a:rPr dirty="0"/>
              <a:t>• 2. Treat material–process interaction as a design variable.</a:t>
            </a:r>
          </a:p>
          <a:p>
            <a:pPr>
              <a:spcAft>
                <a:spcPts val="900"/>
              </a:spcAft>
              <a:defRPr sz="1900">
                <a:solidFill>
                  <a:srgbClr val="2B3238"/>
                </a:solidFill>
                <a:latin typeface="Aptos"/>
              </a:defRPr>
            </a:pPr>
            <a:r>
              <a:rPr dirty="0"/>
              <a:t>• 3. Preserve natural irregularity while maintaining product integrity.</a:t>
            </a:r>
          </a:p>
          <a:p>
            <a:pPr>
              <a:spcAft>
                <a:spcPts val="900"/>
              </a:spcAft>
              <a:defRPr sz="1900">
                <a:solidFill>
                  <a:srgbClr val="2B3238"/>
                </a:solidFill>
                <a:latin typeface="Aptos"/>
              </a:defRPr>
            </a:pPr>
            <a:r>
              <a:rPr dirty="0"/>
              <a:t>• 4. Translate material evidence into product form.</a:t>
            </a:r>
          </a:p>
          <a:p>
            <a:pPr>
              <a:spcAft>
                <a:spcPts val="900"/>
              </a:spcAft>
              <a:defRPr sz="1900">
                <a:solidFill>
                  <a:srgbClr val="2B3238"/>
                </a:solidFill>
                <a:latin typeface="Aptos"/>
              </a:defRPr>
            </a:pPr>
            <a:r>
              <a:rPr dirty="0"/>
              <a:t>• 5. Use collaborative evaluation to balance expression, feasibility, and contextual meaning.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11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EED232BB-7BAD-451E-98F8-9F1A27D1A198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EFD46B03-6625-40FB-94F3-E26E4409106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15429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11. Main Contribution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721221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rPr dirty="0"/>
              <a:t>Metal–Dried Flora Collaborative Design Framework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01382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151929"/>
            <a:ext cx="10972800" cy="43826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12</a:t>
            </a:r>
          </a:p>
        </p:txBody>
      </p:sp>
      <p:pic>
        <p:nvPicPr>
          <p:cNvPr id="7" name="Google Shape;56;p13">
            <a:extLst>
              <a:ext uri="{FF2B5EF4-FFF2-40B4-BE49-F238E27FC236}">
                <a16:creationId xmlns:a16="http://schemas.microsoft.com/office/drawing/2014/main" id="{6F3D5C57-0FA1-40B9-AA76-0F2456F1D040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57;p13">
            <a:extLst>
              <a:ext uri="{FF2B5EF4-FFF2-40B4-BE49-F238E27FC236}">
                <a16:creationId xmlns:a16="http://schemas.microsoft.com/office/drawing/2014/main" id="{87D25B3B-1984-4B5E-9F1B-22454830FE9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47566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rPr dirty="0"/>
              <a:t>12. Discussion &amp; Implications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07102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14180" y="2299126"/>
            <a:ext cx="11052980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Tourism-product identity can be materially generated rather than exclusively symbolically applied.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Natural irregularity has design value, but it requires control to maintain structural integrity, finishing, safety, and </a:t>
            </a:r>
            <a:r>
              <a:rPr dirty="0" err="1"/>
              <a:t>wearability</a:t>
            </a:r>
            <a:r>
              <a:rPr dirty="0"/>
              <a:t>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Workshop experimentation becomes design knowledge when material input, response, interpretation, and next decisions are documented.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Collaborative evaluation integrates tacit craft knowledge with design interpretation.</a:t>
            </a:r>
          </a:p>
          <a:p>
            <a:pPr>
              <a:spcAft>
                <a:spcPts val="900"/>
              </a:spcAft>
              <a:defRPr sz="1600">
                <a:solidFill>
                  <a:srgbClr val="2B3238"/>
                </a:solidFill>
                <a:latin typeface="Aptos"/>
              </a:defRPr>
            </a:pPr>
            <a:r>
              <a:rPr dirty="0"/>
              <a:t>• Creative-tourism applications are promising—demonstrations, material storytelling, and participatory workshops—but were not directly tested.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13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C38093FF-C77C-4267-B815-C25B4505D11E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AE064771-4A6A-4EFF-8CB9-36AC46E9FBE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80013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13. Limitations &amp; Future Research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349588" y="2139549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59899" y="2423013"/>
            <a:ext cx="11099597" cy="23852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Limited metals and dried-flora configurations; findings are exploratory design insights, not universal technical specifications.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Rolling pressure, gap, and passes were not standardized quantitatively.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Long-term durability and formal environmental/LCA performance were not tested.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Participant evaluation does not represent broader tourist or consumer preferences.</a:t>
            </a:r>
          </a:p>
          <a:p>
            <a:pPr>
              <a:spcAft>
                <a:spcPts val="900"/>
              </a:spcAft>
              <a:defRPr sz="1700">
                <a:solidFill>
                  <a:srgbClr val="2B3238"/>
                </a:solidFill>
                <a:latin typeface="Aptos"/>
              </a:defRPr>
            </a:pPr>
            <a:r>
              <a:rPr dirty="0"/>
              <a:t>• Future work: controlled process testing, durability/LCA, tourist-user evaluation, place-specific flora provenance, and creative-tourism pilots.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14</a:t>
            </a:r>
          </a:p>
        </p:txBody>
      </p:sp>
      <p:pic>
        <p:nvPicPr>
          <p:cNvPr id="6" name="Google Shape;56;p13">
            <a:extLst>
              <a:ext uri="{FF2B5EF4-FFF2-40B4-BE49-F238E27FC236}">
                <a16:creationId xmlns:a16="http://schemas.microsoft.com/office/drawing/2014/main" id="{FB668028-0751-4F29-BCBB-44142D7384C5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57;p13">
            <a:extLst>
              <a:ext uri="{FF2B5EF4-FFF2-40B4-BE49-F238E27FC236}">
                <a16:creationId xmlns:a16="http://schemas.microsoft.com/office/drawing/2014/main" id="{F451FB42-9719-49F1-BA27-7E1A9291833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1300" y="128886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112F4B"/>
                </a:solidFill>
                <a:latin typeface="Aptos Display"/>
              </a:defRPr>
            </a:pPr>
            <a:r>
              <a:t>14. 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49588" y="1855790"/>
            <a:ext cx="1078992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06971"/>
                </a:solidFill>
                <a:latin typeface="Aptos"/>
              </a:defRPr>
            </a:pPr>
            <a:r>
              <a:rPr dirty="0"/>
              <a:t>Material and process become active contributors to product meaning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349588" y="2148398"/>
            <a:ext cx="685800" cy="50292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51340" y="2523302"/>
            <a:ext cx="10332720" cy="1005840"/>
          </a:xfrm>
          <a:prstGeom prst="roundRect">
            <a:avLst/>
          </a:prstGeom>
          <a:solidFill>
            <a:srgbClr val="F5F7F9"/>
          </a:solidFill>
          <a:ln>
            <a:solidFill>
              <a:srgbClr val="E67E2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112F4B"/>
                </a:solidFill>
                <a:latin typeface="Aptos Display"/>
              </a:defRPr>
            </a:pPr>
            <a:r>
              <a:t>Place / Flora Narrative → Material Selection → Rolling → Material Evidence → Accessory Translation → Evaluation → Refinement → Tourism Accessory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1340" y="4077782"/>
            <a:ext cx="10915820" cy="14311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rPr dirty="0"/>
              <a:t>• Dried flora can generate distinctive traces and surface character through direct physical transformation of metal.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rPr dirty="0"/>
              <a:t>• Both successful and unsuccessful trials contribute to iterative design knowledge.</a:t>
            </a:r>
          </a:p>
          <a:p>
            <a:pPr>
              <a:spcAft>
                <a:spcPts val="900"/>
              </a:spcAft>
              <a:defRPr sz="1800">
                <a:solidFill>
                  <a:srgbClr val="2B3238"/>
                </a:solidFill>
                <a:latin typeface="Aptos"/>
              </a:defRPr>
            </a:pPr>
            <a:r>
              <a:rPr dirty="0"/>
              <a:t>• The central contribution is a framework in which material evidence connects experimentation with tourism-oriented product identity.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61320" y="6473952"/>
            <a:ext cx="100584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750">
                <a:solidFill>
                  <a:srgbClr val="606971"/>
                </a:solidFill>
                <a:latin typeface="Aptos"/>
              </a:defRPr>
            </a:pPr>
            <a:r>
              <a:t>ICADE 2026  |  15</a:t>
            </a:r>
          </a:p>
        </p:txBody>
      </p:sp>
      <p:pic>
        <p:nvPicPr>
          <p:cNvPr id="8" name="Google Shape;56;p13">
            <a:extLst>
              <a:ext uri="{FF2B5EF4-FFF2-40B4-BE49-F238E27FC236}">
                <a16:creationId xmlns:a16="http://schemas.microsoft.com/office/drawing/2014/main" id="{8715B45A-17BC-48E5-887F-0ED88973B24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57;p13">
            <a:extLst>
              <a:ext uri="{FF2B5EF4-FFF2-40B4-BE49-F238E27FC236}">
                <a16:creationId xmlns:a16="http://schemas.microsoft.com/office/drawing/2014/main" id="{4C454C03-804F-48C8-A600-3FB636185A5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63;p14">
            <a:extLst>
              <a:ext uri="{FF2B5EF4-FFF2-40B4-BE49-F238E27FC236}">
                <a16:creationId xmlns:a16="http://schemas.microsoft.com/office/drawing/2014/main" id="{42E2BB83-7E1C-4AF7-BF5F-D27C5D27402B}"/>
              </a:ext>
            </a:extLst>
          </p:cNvPr>
          <p:cNvSpPr txBox="1"/>
          <p:nvPr/>
        </p:nvSpPr>
        <p:spPr>
          <a:xfrm>
            <a:off x="555775" y="2328900"/>
            <a:ext cx="7310700" cy="180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 b="1" dirty="0">
                <a:latin typeface="Arial" panose="020B0604020202020204" pitchFamily="34" charset="0"/>
                <a:cs typeface="Arial" panose="020B0604020202020204" pitchFamily="34" charset="0"/>
              </a:rPr>
              <a:t>Thankyou</a:t>
            </a:r>
            <a:endParaRPr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Google Shape;56;p13">
            <a:extLst>
              <a:ext uri="{FF2B5EF4-FFF2-40B4-BE49-F238E27FC236}">
                <a16:creationId xmlns:a16="http://schemas.microsoft.com/office/drawing/2014/main" id="{B6365938-0A37-4164-8653-9D27CE357361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118580" y="70275"/>
            <a:ext cx="2540917" cy="1007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57;p13">
            <a:extLst>
              <a:ext uri="{FF2B5EF4-FFF2-40B4-BE49-F238E27FC236}">
                <a16:creationId xmlns:a16="http://schemas.microsoft.com/office/drawing/2014/main" id="{6D343D9D-BCC5-4BEF-B23D-25F51F77AA0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1300" y="9634"/>
            <a:ext cx="1897832" cy="112863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58;p13">
            <a:extLst>
              <a:ext uri="{FF2B5EF4-FFF2-40B4-BE49-F238E27FC236}">
                <a16:creationId xmlns:a16="http://schemas.microsoft.com/office/drawing/2014/main" id="{66611DD7-EE9F-4FF5-8024-EB03ABFC353F}"/>
              </a:ext>
            </a:extLst>
          </p:cNvPr>
          <p:cNvSpPr txBox="1"/>
          <p:nvPr/>
        </p:nvSpPr>
        <p:spPr>
          <a:xfrm>
            <a:off x="6096000" y="5033700"/>
            <a:ext cx="4714568" cy="1086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Arial" panose="020B0604020202020204" pitchFamily="34" charset="0"/>
                <a:cs typeface="Arial" panose="020B0604020202020204" pitchFamily="34" charset="0"/>
              </a:rPr>
              <a:t>Affiliation:</a:t>
            </a:r>
            <a:endParaRPr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Faculty of Creative Industries, Telkom University, Bandung, Indonesia 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Google Shape;55;p13">
            <a:extLst>
              <a:ext uri="{FF2B5EF4-FFF2-40B4-BE49-F238E27FC236}">
                <a16:creationId xmlns:a16="http://schemas.microsoft.com/office/drawing/2014/main" id="{0C8014E9-D1CF-49A2-8A55-9BA55098C1DD}"/>
              </a:ext>
            </a:extLst>
          </p:cNvPr>
          <p:cNvSpPr txBox="1"/>
          <p:nvPr/>
        </p:nvSpPr>
        <p:spPr>
          <a:xfrm>
            <a:off x="555774" y="5033699"/>
            <a:ext cx="4237451" cy="1086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dirty="0">
                <a:latin typeface="Arial" panose="020B0604020202020204" pitchFamily="34" charset="0"/>
                <a:cs typeface="Arial" panose="020B0604020202020204" pitchFamily="34" charset="0"/>
              </a:rPr>
              <a:t>Presented by: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Asep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Sufyan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Muhakik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Atamtajani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Fajar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Sadika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1110</Words>
  <Application>Microsoft Office PowerPoint</Application>
  <PresentationFormat>Widescreen</PresentationFormat>
  <Paragraphs>101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Krackers</dc:creator>
  <cp:keywords/>
  <dc:description>generated using python-pptx</dc:description>
  <cp:lastModifiedBy>Krackers</cp:lastModifiedBy>
  <cp:revision>2</cp:revision>
  <dcterms:created xsi:type="dcterms:W3CDTF">2013-01-27T09:14:16Z</dcterms:created>
  <dcterms:modified xsi:type="dcterms:W3CDTF">2026-09-23T17:31:24Z</dcterms:modified>
  <cp:category/>
</cp:coreProperties>
</file>