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8" r:id="rId2"/>
    <p:sldId id="259" r:id="rId3"/>
    <p:sldId id="265" r:id="rId4"/>
    <p:sldId id="260" r:id="rId5"/>
    <p:sldId id="262" r:id="rId6"/>
    <p:sldId id="264" r:id="rId7"/>
    <p:sldId id="261" r:id="rId8"/>
    <p:sldId id="263" r:id="rId9"/>
    <p:sldId id="257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04"/>
  </p:normalViewPr>
  <p:slideViewPr>
    <p:cSldViewPr snapToGrid="0">
      <p:cViewPr varScale="1">
        <p:scale>
          <a:sx n="97" d="100"/>
          <a:sy n="97" d="100"/>
        </p:scale>
        <p:origin x="384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DE143D53-A81E-2874-B97D-2C88324AA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A900E934-876F-6EB6-A2D9-3901CAC5D3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290C36A5-83C2-D0DC-30D7-909F05F884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3259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64C8B8B-C69F-89AC-368A-BCF667B4C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65C5D9AA-43E3-25A8-E58C-C232F4666A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3D64F576-FED1-C6A4-D295-5B2D166FFF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3682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C380A382-49D4-7F30-1AA0-04B74D6A1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1908692C-2A09-BE3C-FECE-D2964B1968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E26F38A3-2C8D-6531-BFD9-59D5CAF5D7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6219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04A918D-E292-A160-FFCA-58433C06B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578F95D0-C112-6030-0122-E264F55BB1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E8BEB276-1E4B-41A2-D835-3D3B957C46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1229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8A6C826C-F1D7-0FE3-0B49-47C0A1F46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6CF7CF72-1A9E-01A1-14E3-771F3722BC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206F7CE8-C78A-E00E-E101-CC5A661D05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8443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D040C1DA-CFF4-8C47-2708-9B7D7B26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836591FE-A3B4-001B-8F68-394ED1917C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1C900C1D-0259-5D02-1B7E-E7EFF34626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9906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4E1AEE0D-9D8D-2C5B-F291-B38103CC9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AAAC290D-96D2-184B-8A69-50B687D0DE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27BC553D-5DAF-9731-5342-E41C404D81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5874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FE32B27D-3D80-0E30-95EC-2C3EC2A09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04B3BE00-E856-8092-FE2D-2241DD7464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8539A0D7-6A96-D605-6A94-0F7071C370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3349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5865969B-BBEF-C1D5-D921-AF2004F31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27C90E98-6FD6-30B2-D614-285AB6F1BB8C}"/>
              </a:ext>
            </a:extLst>
          </p:cNvPr>
          <p:cNvSpPr txBox="1"/>
          <p:nvPr/>
        </p:nvSpPr>
        <p:spPr>
          <a:xfrm>
            <a:off x="555775" y="1844700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/>
              <a:t>Verbal Instruction in Choral Rehearsals</a:t>
            </a:r>
          </a:p>
          <a:p>
            <a:pPr lvl="0">
              <a:lnSpc>
                <a:spcPct val="150000"/>
              </a:lnSpc>
            </a:pPr>
            <a:r>
              <a:rPr lang="en-US" sz="1600" dirty="0"/>
              <a:t>A Scoping Review of the Translation of Musical Concepts</a:t>
            </a:r>
            <a:endParaRPr sz="1500" dirty="0">
              <a:solidFill>
                <a:schemeClr val="lt1"/>
              </a:solidFill>
            </a:endParaRP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C2E4C72F-F1D7-9810-5C67-C8BD4C554E5A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Brigita Prilinggar Kinanti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916850AA-4F53-E5DD-66D2-69207A617A4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D27FC443-E816-06BD-0D95-BEAFF93E892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6E1F0B54-8C5E-FEDB-D8CE-6F047274C5FF}"/>
              </a:ext>
            </a:extLst>
          </p:cNvPr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79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0BFAF3D9-8EA9-ED06-4AAE-1EA334B6F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36192954-1496-8BF7-0619-E074C472C2F2}"/>
              </a:ext>
            </a:extLst>
          </p:cNvPr>
          <p:cNvSpPr txBox="1"/>
          <p:nvPr/>
        </p:nvSpPr>
        <p:spPr>
          <a:xfrm>
            <a:off x="1860647" y="192309"/>
            <a:ext cx="4260947" cy="80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/>
              <a:t>Background &amp; Research Gap</a:t>
            </a: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270B9689-45DB-F5B5-B3FF-C543AB213527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Brigita Prilinggar Kinanti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A0D7F63A-D913-587E-DD17-651C55F32DE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755786E4-E9C6-0DD9-E615-DBA60C356F6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DBA3A8EA-F162-EB5B-C6A2-25CC680806E6}"/>
              </a:ext>
            </a:extLst>
          </p:cNvPr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24B416-3C9E-41D3-4067-96BB9486796F}"/>
              </a:ext>
            </a:extLst>
          </p:cNvPr>
          <p:cNvSpPr txBox="1"/>
          <p:nvPr/>
        </p:nvSpPr>
        <p:spPr>
          <a:xfrm>
            <a:off x="775431" y="1305289"/>
            <a:ext cx="644278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Background </a:t>
            </a:r>
          </a:p>
          <a:p>
            <a:r>
              <a:rPr lang="en-US" dirty="0"/>
              <a:t>Choral rehearsal is a communication process</a:t>
            </a:r>
          </a:p>
          <a:p>
            <a:r>
              <a:rPr lang="en-US" dirty="0"/>
              <a:t>Choral conductors use </a:t>
            </a:r>
            <a:r>
              <a:rPr lang="en-US" u="sng" dirty="0"/>
              <a:t>verbal instruction to help singers achieve musical goals.</a:t>
            </a:r>
          </a:p>
          <a:p>
            <a:r>
              <a:rPr lang="en-US" dirty="0"/>
              <a:t>Musical concepts are often abstract and difficult to apply directly.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7DD791-7187-3324-5E7A-0501208542D7}"/>
              </a:ext>
            </a:extLst>
          </p:cNvPr>
          <p:cNvSpPr txBox="1"/>
          <p:nvPr/>
        </p:nvSpPr>
        <p:spPr>
          <a:xfrm>
            <a:off x="775431" y="2474840"/>
            <a:ext cx="74541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Research Gap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Previous research mainly discuss verbal instruction through separate aspects, such as rehearsal interaction, feedback, vocal pedagogy, and conducting competence.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Few studies explain how verbal instruction translates musical concepts into singers’ understanding and singing actions. </a:t>
            </a:r>
          </a:p>
        </p:txBody>
      </p:sp>
    </p:spTree>
    <p:extLst>
      <p:ext uri="{BB962C8B-B14F-4D97-AF65-F5344CB8AC3E}">
        <p14:creationId xmlns:p14="http://schemas.microsoft.com/office/powerpoint/2010/main" val="3457867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3FF73051-2D4F-728A-B7D9-425AB2D99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45F20DC8-A018-6521-002F-1704D8692922}"/>
              </a:ext>
            </a:extLst>
          </p:cNvPr>
          <p:cNvSpPr txBox="1"/>
          <p:nvPr/>
        </p:nvSpPr>
        <p:spPr>
          <a:xfrm>
            <a:off x="1860647" y="192309"/>
            <a:ext cx="4260947" cy="80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/>
              <a:t>Literature Review</a:t>
            </a: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F3B84732-813F-2209-2E0B-012FDF27889E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Brigita Prilinggar Kinanti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6B812FE4-269D-C121-ABF1-24F421BAF8F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4A7C974F-68B0-3FA8-E8EC-C7BC1295F0A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998A5436-58F7-0741-A297-DD58CCCD7E3D}"/>
              </a:ext>
            </a:extLst>
          </p:cNvPr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4" name="table">
            <a:extLst>
              <a:ext uri="{FF2B5EF4-FFF2-40B4-BE49-F238E27FC236}">
                <a16:creationId xmlns:a16="http://schemas.microsoft.com/office/drawing/2014/main" id="{28E00F17-6BEF-C4CA-9537-13E480DA2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" y="1300734"/>
            <a:ext cx="8183880" cy="254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1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F719FF4D-BF62-01B3-98DC-31936E6CF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9EBC8C9A-CA40-9C00-0488-918600066BCA}"/>
              </a:ext>
            </a:extLst>
          </p:cNvPr>
          <p:cNvSpPr txBox="1"/>
          <p:nvPr/>
        </p:nvSpPr>
        <p:spPr>
          <a:xfrm>
            <a:off x="1860647" y="192309"/>
            <a:ext cx="4260947" cy="80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/>
              <a:t>Research Objective &amp; Method</a:t>
            </a: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7C9216AB-B65F-D523-3810-0871174823DC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Brigita Prilinggar Kinanti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DD49C2C5-7CF7-8D4C-2270-1E10B9C51E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349579AF-6838-C577-50E2-850073BDFD8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5530317C-C271-9CF5-2A9E-1B8B5839211A}"/>
              </a:ext>
            </a:extLst>
          </p:cNvPr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C51763-863D-FBF5-D62C-BF44CF2F997C}"/>
              </a:ext>
            </a:extLst>
          </p:cNvPr>
          <p:cNvSpPr txBox="1"/>
          <p:nvPr/>
        </p:nvSpPr>
        <p:spPr>
          <a:xfrm>
            <a:off x="775431" y="1305289"/>
            <a:ext cx="74541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Objective</a:t>
            </a:r>
          </a:p>
          <a:p>
            <a:r>
              <a:rPr lang="en-US" dirty="0"/>
              <a:t>To analyze and synthesize previous research on verbal instruction in choral conducting, especially how it helps singers understand and apply musical concepts.</a:t>
            </a:r>
            <a:endParaRPr lang="en-ID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4B487-171F-FACC-FC64-5568F85247ED}"/>
              </a:ext>
            </a:extLst>
          </p:cNvPr>
          <p:cNvSpPr txBox="1"/>
          <p:nvPr/>
        </p:nvSpPr>
        <p:spPr>
          <a:xfrm>
            <a:off x="775430" y="2100724"/>
            <a:ext cx="74541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Method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Scoping Review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</a:rPr>
              <a:t>Approach : 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Descriptive qualitative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</a:rPr>
              <a:t>Framework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 : Population–Concept–Context (PCC)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</a:rPr>
              <a:t>Data Sources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: ScienceDirect, Taylor &amp; Francis Online, SAGE Journals, and Google Scholar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</a:rPr>
              <a:t>Analysis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 : Thematic analysis</a:t>
            </a:r>
          </a:p>
        </p:txBody>
      </p:sp>
    </p:spTree>
    <p:extLst>
      <p:ext uri="{BB962C8B-B14F-4D97-AF65-F5344CB8AC3E}">
        <p14:creationId xmlns:p14="http://schemas.microsoft.com/office/powerpoint/2010/main" val="4054556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86D451CD-D156-B268-7F44-9DC7837F6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26AB44FA-F9E1-AA61-A519-CA56B142B2BF}"/>
              </a:ext>
            </a:extLst>
          </p:cNvPr>
          <p:cNvSpPr txBox="1"/>
          <p:nvPr/>
        </p:nvSpPr>
        <p:spPr>
          <a:xfrm>
            <a:off x="1671849" y="185103"/>
            <a:ext cx="5524355" cy="1022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b="1" dirty="0"/>
              <a:t>Verbal Instruction as a Musical Translation Process</a:t>
            </a:r>
          </a:p>
          <a:p>
            <a:r>
              <a:rPr lang="en-US" b="1" dirty="0"/>
              <a:t>Analytical Framework</a:t>
            </a:r>
          </a:p>
          <a:p>
            <a:pPr lvl="0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D4AB5EE0-135C-2DD1-C831-817D6CEC2F5E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Brigita Prilinggar Kinanti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D6F49AC9-A858-C6DE-C535-62099BE730E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04D7380E-9108-1CE4-8934-376D32524F2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86826EF6-2A60-D81C-3AE0-9249102471D1}"/>
              </a:ext>
            </a:extLst>
          </p:cNvPr>
          <p:cNvSpPr txBox="1"/>
          <p:nvPr/>
        </p:nvSpPr>
        <p:spPr>
          <a:xfrm>
            <a:off x="6923347" y="402249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90DBDE-CC29-99EC-7860-6B340BDF97B1}"/>
              </a:ext>
            </a:extLst>
          </p:cNvPr>
          <p:cNvSpPr/>
          <p:nvPr/>
        </p:nvSpPr>
        <p:spPr>
          <a:xfrm>
            <a:off x="3117129" y="1268319"/>
            <a:ext cx="2909742" cy="53954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200" b="1" dirty="0"/>
              <a:t>Musical Goal</a:t>
            </a:r>
          </a:p>
          <a:p>
            <a:pPr algn="ctr"/>
            <a:r>
              <a:rPr lang="en-ID" sz="1200" b="1" dirty="0"/>
              <a:t>(Choral Conductor’s Musical Intention)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7F301B-60AF-BF8A-3319-C220A68A29B9}"/>
              </a:ext>
            </a:extLst>
          </p:cNvPr>
          <p:cNvSpPr/>
          <p:nvPr/>
        </p:nvSpPr>
        <p:spPr>
          <a:xfrm>
            <a:off x="3117127" y="2084313"/>
            <a:ext cx="2909743" cy="45371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200" b="1" dirty="0"/>
              <a:t>Verbal Instruction</a:t>
            </a:r>
          </a:p>
          <a:p>
            <a:pPr algn="ctr"/>
            <a:r>
              <a:rPr lang="en-ID" sz="1200" b="1" dirty="0"/>
              <a:t>(Language, Explanation, Feedback)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938A3A-1161-96A4-72A1-E53567E932B5}"/>
              </a:ext>
            </a:extLst>
          </p:cNvPr>
          <p:cNvSpPr/>
          <p:nvPr/>
        </p:nvSpPr>
        <p:spPr>
          <a:xfrm>
            <a:off x="3117129" y="2814477"/>
            <a:ext cx="2897223" cy="453709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200" b="1" dirty="0"/>
              <a:t>Singer Understanding</a:t>
            </a:r>
          </a:p>
          <a:p>
            <a:pPr algn="ctr"/>
            <a:r>
              <a:rPr lang="en-ID" sz="1200" b="1" dirty="0"/>
              <a:t>(Interpretation of Musical Meaning)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C78296-C9D9-80BA-4E47-01E0D9A799BA}"/>
              </a:ext>
            </a:extLst>
          </p:cNvPr>
          <p:cNvSpPr/>
          <p:nvPr/>
        </p:nvSpPr>
        <p:spPr>
          <a:xfrm>
            <a:off x="3110873" y="3527425"/>
            <a:ext cx="2922249" cy="565433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200" b="1" dirty="0"/>
              <a:t>Singing Practice</a:t>
            </a:r>
          </a:p>
          <a:p>
            <a:pPr algn="ctr"/>
            <a:r>
              <a:rPr lang="en-ID" sz="1200" b="1" dirty="0"/>
              <a:t>(Vocal Response &amp; Musical Expression)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C110CB-73C8-90D5-5E39-2F4E71E2AC0E}"/>
              </a:ext>
            </a:extLst>
          </p:cNvPr>
          <p:cNvSpPr/>
          <p:nvPr/>
        </p:nvSpPr>
        <p:spPr>
          <a:xfrm>
            <a:off x="3104621" y="4360633"/>
            <a:ext cx="2909743" cy="45371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200" b="1" dirty="0"/>
              <a:t>Sound Result</a:t>
            </a:r>
            <a:endParaRPr lang="en-ID" sz="12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D243F99-145A-3C5D-A321-AC83C6CF6E62}"/>
              </a:ext>
            </a:extLst>
          </p:cNvPr>
          <p:cNvCxnSpPr/>
          <p:nvPr/>
        </p:nvCxnSpPr>
        <p:spPr>
          <a:xfrm>
            <a:off x="4572000" y="1807860"/>
            <a:ext cx="0" cy="2764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8872B0B-E335-86E2-05CA-4F311B0BEEA8}"/>
              </a:ext>
            </a:extLst>
          </p:cNvPr>
          <p:cNvCxnSpPr/>
          <p:nvPr/>
        </p:nvCxnSpPr>
        <p:spPr>
          <a:xfrm>
            <a:off x="4572000" y="2538023"/>
            <a:ext cx="0" cy="2764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B746FB4-21A9-6010-22DF-0FA7724DBCC9}"/>
              </a:ext>
            </a:extLst>
          </p:cNvPr>
          <p:cNvCxnSpPr/>
          <p:nvPr/>
        </p:nvCxnSpPr>
        <p:spPr>
          <a:xfrm>
            <a:off x="4571997" y="3268186"/>
            <a:ext cx="0" cy="2764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3275D11-0A73-A167-DFF8-87CEAB642744}"/>
              </a:ext>
            </a:extLst>
          </p:cNvPr>
          <p:cNvCxnSpPr>
            <a:cxnSpLocks/>
          </p:cNvCxnSpPr>
          <p:nvPr/>
        </p:nvCxnSpPr>
        <p:spPr>
          <a:xfrm>
            <a:off x="4571998" y="4084180"/>
            <a:ext cx="0" cy="2764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091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C9D32357-9771-FDF0-6FF9-49F119A75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940D4954-37AA-98D2-309C-77DFD6910274}"/>
              </a:ext>
            </a:extLst>
          </p:cNvPr>
          <p:cNvSpPr txBox="1"/>
          <p:nvPr/>
        </p:nvSpPr>
        <p:spPr>
          <a:xfrm>
            <a:off x="1860647" y="198887"/>
            <a:ext cx="4783554" cy="80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ID" sz="2400" b="1" dirty="0"/>
              <a:t>Previous Research </a:t>
            </a:r>
            <a:r>
              <a:rPr lang="en-ID" sz="2400" b="1" dirty="0" err="1"/>
              <a:t>Analyzed</a:t>
            </a:r>
            <a:endParaRPr lang="en-ID" sz="2400" b="1" dirty="0"/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0B4946BB-FBE4-DCD2-D793-79C422A2D7C7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Brigita Prilinggar Kinanti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D9CD27F7-F651-8520-BDC2-8E80A50415D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38263F00-21F6-F254-B789-836861BF258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13E61153-257E-72C0-999B-0B856F49FBA9}"/>
              </a:ext>
            </a:extLst>
          </p:cNvPr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" name="table">
            <a:extLst>
              <a:ext uri="{FF2B5EF4-FFF2-40B4-BE49-F238E27FC236}">
                <a16:creationId xmlns:a16="http://schemas.microsoft.com/office/drawing/2014/main" id="{CE5E050F-0DC4-E77E-E300-49728DEE57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60170"/>
            <a:ext cx="8138159" cy="2423160"/>
          </a:xfrm>
          <a:prstGeom prst="rect">
            <a:avLst/>
          </a:prstGeom>
        </p:spPr>
      </p:pic>
      <p:sp>
        <p:nvSpPr>
          <p:cNvPr id="7" name="Google Shape;54;p13">
            <a:extLst>
              <a:ext uri="{FF2B5EF4-FFF2-40B4-BE49-F238E27FC236}">
                <a16:creationId xmlns:a16="http://schemas.microsoft.com/office/drawing/2014/main" id="{18AE14CE-E20B-A63B-11E4-B5DBC4911570}"/>
              </a:ext>
            </a:extLst>
          </p:cNvPr>
          <p:cNvSpPr txBox="1"/>
          <p:nvPr/>
        </p:nvSpPr>
        <p:spPr>
          <a:xfrm>
            <a:off x="443731" y="3672144"/>
            <a:ext cx="5161788" cy="372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800" dirty="0"/>
              <a:t>Table 1. Characteristics of the Previous Studies Analyzed</a:t>
            </a:r>
            <a:endParaRPr lang="en-ID" sz="800" dirty="0"/>
          </a:p>
        </p:txBody>
      </p:sp>
    </p:spTree>
    <p:extLst>
      <p:ext uri="{BB962C8B-B14F-4D97-AF65-F5344CB8AC3E}">
        <p14:creationId xmlns:p14="http://schemas.microsoft.com/office/powerpoint/2010/main" val="2823847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4845F109-6485-E374-757A-A98B2715F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C5B59B80-5B5C-0021-1517-7E2C74277E88}"/>
              </a:ext>
            </a:extLst>
          </p:cNvPr>
          <p:cNvSpPr txBox="1"/>
          <p:nvPr/>
        </p:nvSpPr>
        <p:spPr>
          <a:xfrm>
            <a:off x="1860647" y="192309"/>
            <a:ext cx="4260947" cy="80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/>
              <a:t>Main Findings</a:t>
            </a: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ECBADF97-CA9C-43BE-C5CD-9C27B61C830A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Brigita Prilinggar Kinanti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7C5E12B1-56A2-711D-8232-63A29B81DF4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7BB1CCAB-072B-5EA2-F05C-A6FC07EE45D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D75DB8FD-FED2-78E6-3B4C-0FC3C36AB35D}"/>
              </a:ext>
            </a:extLst>
          </p:cNvPr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3A9D12-47BD-8FEA-E644-40221B81D130}"/>
              </a:ext>
            </a:extLst>
          </p:cNvPr>
          <p:cNvSpPr txBox="1"/>
          <p:nvPr/>
        </p:nvSpPr>
        <p:spPr>
          <a:xfrm>
            <a:off x="844915" y="993303"/>
            <a:ext cx="745416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/>
              <a:t>1. Guidance and Feedback</a:t>
            </a:r>
            <a:endParaRPr lang="en-ID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dirty="0"/>
              <a:t>Verbal instruction helps singers improve performance through direction, evaluation, and correction.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creates a rehearsal cycle: </a:t>
            </a:r>
            <a:r>
              <a:rPr lang="en-US" b="1" dirty="0"/>
              <a:t>instruction - singing response - feedback - improvement</a:t>
            </a:r>
            <a:r>
              <a:rPr lang="en-US" dirty="0"/>
              <a:t>.</a:t>
            </a:r>
            <a:endParaRPr lang="en-ID" dirty="0"/>
          </a:p>
          <a:p>
            <a:endParaRPr lang="en-ID" dirty="0"/>
          </a:p>
          <a:p>
            <a:r>
              <a:rPr lang="en-ID" b="1" dirty="0"/>
              <a:t>2. Musical Understanding</a:t>
            </a:r>
            <a:endParaRPr lang="en-ID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dirty="0"/>
              <a:t>Verbal instruction helps singers understand abstract musical concepts, such as sound character, expression, and resonance.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Translates abstract musical concepts into understandable language.</a:t>
            </a:r>
          </a:p>
          <a:p>
            <a:endParaRPr lang="en-ID" dirty="0"/>
          </a:p>
          <a:p>
            <a:r>
              <a:rPr lang="en-ID" b="1" dirty="0"/>
              <a:t>3. Musical and Communication Competence</a:t>
            </a:r>
            <a:endParaRPr lang="en-ID" dirty="0"/>
          </a:p>
          <a:p>
            <a:r>
              <a:rPr lang="en-ID" dirty="0"/>
              <a:t>Verbal instruction connects the choral conductor’s musical goals with singers’ understanding and singing actions.</a:t>
            </a:r>
          </a:p>
        </p:txBody>
      </p:sp>
    </p:spTree>
    <p:extLst>
      <p:ext uri="{BB962C8B-B14F-4D97-AF65-F5344CB8AC3E}">
        <p14:creationId xmlns:p14="http://schemas.microsoft.com/office/powerpoint/2010/main" val="1787869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DDA9B04A-F9E6-7973-DD44-8DF9AB91B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C835D57B-BEDB-7A34-6FD9-55853071233F}"/>
              </a:ext>
            </a:extLst>
          </p:cNvPr>
          <p:cNvSpPr txBox="1"/>
          <p:nvPr/>
        </p:nvSpPr>
        <p:spPr>
          <a:xfrm>
            <a:off x="1860647" y="192309"/>
            <a:ext cx="4260947" cy="80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/>
              <a:t>Conclusion</a:t>
            </a: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BE20460A-64BD-69BA-930E-DCF5946815D4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Brigita Prilinggar Kinanti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2C2B76CE-B69B-0CF2-5765-161C2450DD9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3FB2138B-2222-640C-9462-48A8C208E9A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55AE2DC8-5E5F-BA93-BFDB-FDBC440B8D5E}"/>
              </a:ext>
            </a:extLst>
          </p:cNvPr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20529E-44AB-792E-DD6C-87C5F2CFFDDA}"/>
              </a:ext>
            </a:extLst>
          </p:cNvPr>
          <p:cNvSpPr txBox="1"/>
          <p:nvPr/>
        </p:nvSpPr>
        <p:spPr>
          <a:xfrm>
            <a:off x="775431" y="1305289"/>
            <a:ext cx="745416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Verbal Instruction in Choral Rehearsal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Verbal instruction is not only used for correction, but also functions as a</a:t>
            </a:r>
            <a:r>
              <a:rPr lang="en-US" u="sng" dirty="0"/>
              <a:t> musical communication strategy.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helps translate abstract musical concepts into understandable actions through</a:t>
            </a:r>
            <a:br>
              <a:rPr lang="en-US" dirty="0"/>
            </a:br>
            <a:r>
              <a:rPr lang="en-US" u="sng" dirty="0"/>
              <a:t>musical goals - verbal instruction - singer understanding - singing practice.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study highlights that effective verbal instruction connects the choral conductor’s intention with singers’ musical performance.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759BF5-1A5E-AE32-E929-B1CD3EAFCC2D}"/>
              </a:ext>
            </a:extLst>
          </p:cNvPr>
          <p:cNvSpPr txBox="1"/>
          <p:nvPr/>
        </p:nvSpPr>
        <p:spPr>
          <a:xfrm>
            <a:off x="775431" y="3103080"/>
            <a:ext cx="74541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Future Research</a:t>
            </a:r>
          </a:p>
          <a:p>
            <a:r>
              <a:rPr lang="en-US" dirty="0"/>
              <a:t>Future research could examine interactions during choir rehearsals through direct observation and interviews.</a:t>
            </a:r>
          </a:p>
        </p:txBody>
      </p:sp>
    </p:spTree>
    <p:extLst>
      <p:ext uri="{BB962C8B-B14F-4D97-AF65-F5344CB8AC3E}">
        <p14:creationId xmlns:p14="http://schemas.microsoft.com/office/powerpoint/2010/main" val="2088627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555775" y="2328900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 dirty="0">
                <a:solidFill>
                  <a:schemeClr val="lt1"/>
                </a:solidFill>
              </a:rPr>
              <a:t>Thank you</a:t>
            </a:r>
            <a:endParaRPr sz="1500" b="1" dirty="0">
              <a:solidFill>
                <a:schemeClr val="lt1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ID" sz="1000" dirty="0">
                <a:solidFill>
                  <a:schemeClr val="lt1"/>
                </a:solidFill>
              </a:rPr>
              <a:t>Brigita </a:t>
            </a:r>
            <a:r>
              <a:rPr lang="en-ID" sz="1000" dirty="0" err="1">
                <a:solidFill>
                  <a:schemeClr val="lt1"/>
                </a:solidFill>
              </a:rPr>
              <a:t>Prilinggar</a:t>
            </a:r>
            <a:r>
              <a:rPr lang="en-ID" sz="1000" dirty="0">
                <a:solidFill>
                  <a:schemeClr val="lt1"/>
                </a:solidFill>
              </a:rPr>
              <a:t> </a:t>
            </a:r>
            <a:r>
              <a:rPr lang="en-ID" sz="1000" dirty="0" err="1">
                <a:solidFill>
                  <a:schemeClr val="lt1"/>
                </a:solidFill>
              </a:rPr>
              <a:t>Kinanti</a:t>
            </a:r>
            <a:endParaRPr lang="en-ID" sz="1000" dirty="0">
              <a:solidFill>
                <a:schemeClr val="lt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ID" sz="1000" dirty="0">
                <a:solidFill>
                  <a:schemeClr val="lt1"/>
                </a:solidFill>
              </a:rPr>
              <a:t>Universitas Pendidikan Indonesia</a:t>
            </a:r>
          </a:p>
          <a:p>
            <a:pPr lvl="0">
              <a:lnSpc>
                <a:spcPct val="150000"/>
              </a:lnSpc>
            </a:pPr>
            <a:r>
              <a:rPr lang="en-ID" sz="1000" dirty="0">
                <a:solidFill>
                  <a:schemeClr val="lt1"/>
                </a:solidFill>
              </a:rPr>
              <a:t>Indonesia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1967</TotalTime>
  <Words>496</Words>
  <Application>Microsoft Office PowerPoint</Application>
  <PresentationFormat>On-screen Show (16:9)</PresentationFormat>
  <Paragraphs>97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Simple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ADVAN</dc:creator>
  <cp:lastModifiedBy>ADVAN</cp:lastModifiedBy>
  <cp:revision>17</cp:revision>
  <dcterms:modified xsi:type="dcterms:W3CDTF">2026-09-23T14:06:14Z</dcterms:modified>
</cp:coreProperties>
</file>