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9" r:id="rId3"/>
    <p:sldId id="260" r:id="rId4"/>
    <p:sldId id="261" r:id="rId5"/>
    <p:sldId id="262" r:id="rId6"/>
    <p:sldId id="263" r:id="rId7"/>
    <p:sldId id="257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75"/>
  </p:normalViewPr>
  <p:slideViewPr>
    <p:cSldViewPr snapToGrid="0">
      <p:cViewPr>
        <p:scale>
          <a:sx n="130" d="100"/>
          <a:sy n="130" d="100"/>
        </p:scale>
        <p:origin x="1024" y="6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382ECA28-C0AA-A8D6-0F91-9C7425A4B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C21A3B63-61B0-D51C-FF41-46FEBB3ECD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A758C437-4AEA-70D3-4CE9-9946A84D38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9136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506E0560-210D-8BCE-5D65-A613382D5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84BF1F6F-E8C1-79AB-D54C-CEA390D0AC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C71BC430-E53A-76BD-DF60-C45FAB6FDB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312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B4348562-2CFF-CBF6-6BAC-30B5655E5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208D7955-5EB2-BD1E-0904-ED1E871D23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3124B819-F4C4-5F30-0360-C61F70E7B9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0015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EFB542F-81A8-38D1-53A0-13174AE28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86B3643F-55C5-F95A-9A49-B02A6BB2FD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05B6AA3E-B61C-47EB-0302-C77CD0974C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0949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018BE0CF-59D3-ABC7-03EB-0E638A9BC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>
            <a:extLst>
              <a:ext uri="{FF2B5EF4-FFF2-40B4-BE49-F238E27FC236}">
                <a16:creationId xmlns:a16="http://schemas.microsoft.com/office/drawing/2014/main" id="{C603965B-9941-3942-F51A-2AD2795118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>
            <a:extLst>
              <a:ext uri="{FF2B5EF4-FFF2-40B4-BE49-F238E27FC236}">
                <a16:creationId xmlns:a16="http://schemas.microsoft.com/office/drawing/2014/main" id="{3F0B3831-33B8-6562-104F-7B5EB52CC74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4077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68093" y="1216121"/>
            <a:ext cx="7310700" cy="2711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 dirty="0">
                <a:solidFill>
                  <a:schemeClr val="lt1"/>
                </a:solidFill>
              </a:rPr>
              <a:t>Collaborative Music Practices to Foster Humanities Values in Generation Alpha</a:t>
            </a:r>
            <a:endParaRPr sz="3900" b="1" dirty="0">
              <a:solidFill>
                <a:schemeClr val="lt1"/>
              </a:solidFill>
            </a:endParaRPr>
          </a:p>
          <a:p>
            <a:pPr>
              <a:lnSpc>
                <a:spcPct val="150000"/>
              </a:lnSpc>
            </a:pPr>
            <a:r>
              <a:rPr lang="en-ID" sz="1500" dirty="0">
                <a:solidFill>
                  <a:schemeClr val="bg1"/>
                </a:solidFill>
                <a:latin typeface="Plus Jakarta Sans"/>
              </a:rPr>
              <a:t>Internalizing social-emotional skills and empathy through school ensemble learning</a:t>
            </a:r>
          </a:p>
        </p:txBody>
      </p:sp>
      <p:sp>
        <p:nvSpPr>
          <p:cNvPr id="55" name="Google Shape;55;p13"/>
          <p:cNvSpPr txBox="1"/>
          <p:nvPr/>
        </p:nvSpPr>
        <p:spPr>
          <a:xfrm>
            <a:off x="399377" y="3762109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Mega Alifah Purnama Bawole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4163352" y="3762109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 University of Education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0B536D66-73F4-CC15-3D6B-6F74BAFAB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1CDA2231-EC69-63B1-E014-079ADEF501C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8B641BB8-C10D-8635-F0FA-308E177F9CF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ADD704-6C2B-D218-49FD-DA35B074CC7E}"/>
              </a:ext>
            </a:extLst>
          </p:cNvPr>
          <p:cNvSpPr txBox="1"/>
          <p:nvPr/>
        </p:nvSpPr>
        <p:spPr>
          <a:xfrm>
            <a:off x="1770955" y="141879"/>
            <a:ext cx="208280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B45309"/>
                </a:solidFill>
                <a:latin typeface="Plus Jakarta Sans"/>
              </a:rPr>
              <a:t>01. BACKGROUND &amp; PROBLEM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A9660D-23CE-64B2-377D-F6FE4BB127F5}"/>
              </a:ext>
            </a:extLst>
          </p:cNvPr>
          <p:cNvSpPr txBox="1"/>
          <p:nvPr/>
        </p:nvSpPr>
        <p:spPr>
          <a:xfrm>
            <a:off x="609600" y="992100"/>
            <a:ext cx="5879815" cy="3847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500" b="1" i="0" u="none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Generation Alpha Empathy Challenge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67E1B7B-9768-F76C-9BD3-BCCB50846697}"/>
              </a:ext>
            </a:extLst>
          </p:cNvPr>
          <p:cNvSpPr txBox="1"/>
          <p:nvPr/>
        </p:nvSpPr>
        <p:spPr>
          <a:xfrm>
            <a:off x="584200" y="1635354"/>
            <a:ext cx="6081643" cy="9153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en-US" b="1" dirty="0"/>
              <a:t>Rapid Digital Advancement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 Alpha grows up immersed in digital technology, altering social interaction patterns.</a:t>
            </a:r>
          </a:p>
        </p:txBody>
      </p:sp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6E40824D-47ED-B0C4-DECA-E1C970054B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486" y="1706197"/>
            <a:ext cx="142875" cy="1905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8B0B1CA-E396-FFB0-31CD-520041BCB614}"/>
              </a:ext>
            </a:extLst>
          </p:cNvPr>
          <p:cNvSpPr txBox="1"/>
          <p:nvPr/>
        </p:nvSpPr>
        <p:spPr>
          <a:xfrm>
            <a:off x="584200" y="2681864"/>
            <a:ext cx="6081643" cy="9153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en-US" b="1" dirty="0"/>
              <a:t>Social-Emotional Vulnerability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Screen-dominated communication risks weakening interpersonal empathy and social sensitivity.</a:t>
            </a:r>
          </a:p>
        </p:txBody>
      </p:sp>
      <p:pic>
        <p:nvPicPr>
          <p:cNvPr id="21" name="Picture 20" descr="image.png">
            <a:extLst>
              <a:ext uri="{FF2B5EF4-FFF2-40B4-BE49-F238E27FC236}">
                <a16:creationId xmlns:a16="http://schemas.microsoft.com/office/drawing/2014/main" id="{3525935C-8F60-A5D8-DDBA-CC03D131F0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763" y="2754757"/>
            <a:ext cx="190500" cy="1905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826FCCF-9C5C-E100-4264-20A8A8B61C69}"/>
              </a:ext>
            </a:extLst>
          </p:cNvPr>
          <p:cNvSpPr txBox="1"/>
          <p:nvPr/>
        </p:nvSpPr>
        <p:spPr>
          <a:xfrm>
            <a:off x="584200" y="3762534"/>
            <a:ext cx="6081643" cy="9153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     </a:t>
            </a:r>
            <a:r>
              <a:rPr lang="en-US" b="1" dirty="0"/>
              <a:t>Character Development Imperative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Arts education must proactively instantiate humanistic values into daily school learning.</a:t>
            </a:r>
          </a:p>
        </p:txBody>
      </p:sp>
      <p:pic>
        <p:nvPicPr>
          <p:cNvPr id="23" name="Picture 22" descr="image.png">
            <a:extLst>
              <a:ext uri="{FF2B5EF4-FFF2-40B4-BE49-F238E27FC236}">
                <a16:creationId xmlns:a16="http://schemas.microsoft.com/office/drawing/2014/main" id="{F721FAAB-4989-029C-32BB-BCC5117650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327" y="3829321"/>
            <a:ext cx="190500" cy="190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49B9C1-2D7D-C3DA-6E9E-9324EF8830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6398435" y="2075854"/>
            <a:ext cx="3042561" cy="216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15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E323E034-89F5-776A-5A53-2D0D7504A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0EE43180-DCDA-4955-B3F6-5FFA03764FD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2B05D13B-ACE7-819C-4481-C028E082AA8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EB637F-2B36-8692-8378-2B246FEBA9BD}"/>
              </a:ext>
            </a:extLst>
          </p:cNvPr>
          <p:cNvSpPr txBox="1"/>
          <p:nvPr/>
        </p:nvSpPr>
        <p:spPr>
          <a:xfrm>
            <a:off x="609600" y="1051097"/>
            <a:ext cx="7268015" cy="3847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en-ID" sz="2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Collaborative Music Practice as Humanistic Medium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082C97-0B8D-C87B-8787-0CD159C3905F}"/>
              </a:ext>
            </a:extLst>
          </p:cNvPr>
          <p:cNvSpPr txBox="1"/>
          <p:nvPr/>
        </p:nvSpPr>
        <p:spPr>
          <a:xfrm>
            <a:off x="1775790" y="162862"/>
            <a:ext cx="3246783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B45309"/>
                </a:solidFill>
                <a:latin typeface="Plus Jakarta Sans"/>
              </a:rPr>
              <a:t>02. PROPOSED SOLUTION &amp; THEORETICAL FRAMEWORK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EBA644E-A7D3-A855-0EEC-8335A0A20979}"/>
              </a:ext>
            </a:extLst>
          </p:cNvPr>
          <p:cNvSpPr/>
          <p:nvPr/>
        </p:nvSpPr>
        <p:spPr>
          <a:xfrm>
            <a:off x="199383" y="2502195"/>
            <a:ext cx="2780025" cy="1890307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Interactive Social Space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 ensemble activities establish a real-world platform for intensive social interaction.</a:t>
            </a:r>
          </a:p>
        </p:txBody>
      </p:sp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A0B662D7-5DBA-6698-AA3E-2A17D2D1FF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7829" y="2571750"/>
            <a:ext cx="384741" cy="384741"/>
          </a:xfrm>
          <a:prstGeom prst="rect">
            <a:avLst/>
          </a:prstGeom>
        </p:spPr>
      </p:pic>
      <p:pic>
        <p:nvPicPr>
          <p:cNvPr id="7" name="Picture 6" descr="image.png">
            <a:extLst>
              <a:ext uri="{FF2B5EF4-FFF2-40B4-BE49-F238E27FC236}">
                <a16:creationId xmlns:a16="http://schemas.microsoft.com/office/drawing/2014/main" id="{9335245E-A83B-A1F2-F72F-0C8BDF5E02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4190" y="2678965"/>
            <a:ext cx="224432" cy="176339"/>
          </a:xfrm>
          <a:prstGeom prst="rect">
            <a:avLst/>
          </a:prstGeom>
        </p:spPr>
      </p:pic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C454335-3453-1996-6949-E7EBEF991BF9}"/>
              </a:ext>
            </a:extLst>
          </p:cNvPr>
          <p:cNvSpPr/>
          <p:nvPr/>
        </p:nvSpPr>
        <p:spPr>
          <a:xfrm>
            <a:off x="3183265" y="2495106"/>
            <a:ext cx="2780025" cy="1890307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Acoustic &amp; Tone Harmony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 active mutual listening &amp; nonverbal communication to synchronize sound.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BF0252E-1618-F027-A1FE-136748B415EA}"/>
              </a:ext>
            </a:extLst>
          </p:cNvPr>
          <p:cNvSpPr/>
          <p:nvPr/>
        </p:nvSpPr>
        <p:spPr>
          <a:xfrm>
            <a:off x="6137063" y="2495463"/>
            <a:ext cx="2780025" cy="1890307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Humanities &amp; SEL Theory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Grounded in Humanistic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Eduaction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&amp; Social-Emotional Learning (SEL) frameworks.</a:t>
            </a:r>
          </a:p>
        </p:txBody>
      </p:sp>
      <p:pic>
        <p:nvPicPr>
          <p:cNvPr id="25" name="Picture 24" descr="image.png">
            <a:extLst>
              <a:ext uri="{FF2B5EF4-FFF2-40B4-BE49-F238E27FC236}">
                <a16:creationId xmlns:a16="http://schemas.microsoft.com/office/drawing/2014/main" id="{3D33990C-FE3D-150F-1ADE-1B0E55A1C5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0256" y="2539425"/>
            <a:ext cx="384721" cy="384721"/>
          </a:xfrm>
          <a:prstGeom prst="rect">
            <a:avLst/>
          </a:prstGeom>
        </p:spPr>
      </p:pic>
      <p:pic>
        <p:nvPicPr>
          <p:cNvPr id="26" name="Picture 25" descr="image.png">
            <a:extLst>
              <a:ext uri="{FF2B5EF4-FFF2-40B4-BE49-F238E27FC236}">
                <a16:creationId xmlns:a16="http://schemas.microsoft.com/office/drawing/2014/main" id="{8719F017-BB60-F20B-EAC9-DB665DC4F8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4081" y="2663250"/>
            <a:ext cx="176330" cy="176330"/>
          </a:xfrm>
          <a:prstGeom prst="rect">
            <a:avLst/>
          </a:prstGeom>
        </p:spPr>
      </p:pic>
      <p:pic>
        <p:nvPicPr>
          <p:cNvPr id="27" name="Picture 26" descr="image.png">
            <a:extLst>
              <a:ext uri="{FF2B5EF4-FFF2-40B4-BE49-F238E27FC236}">
                <a16:creationId xmlns:a16="http://schemas.microsoft.com/office/drawing/2014/main" id="{329A35EC-C39D-8313-11E8-2ED0D32EE5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7575" y="2607488"/>
            <a:ext cx="349003" cy="349003"/>
          </a:xfrm>
          <a:prstGeom prst="rect">
            <a:avLst/>
          </a:prstGeom>
        </p:spPr>
      </p:pic>
      <p:pic>
        <p:nvPicPr>
          <p:cNvPr id="28" name="Picture 27" descr="image.png">
            <a:extLst>
              <a:ext uri="{FF2B5EF4-FFF2-40B4-BE49-F238E27FC236}">
                <a16:creationId xmlns:a16="http://schemas.microsoft.com/office/drawing/2014/main" id="{EFA1C2C7-8949-7EC1-AEE1-0B0A80E065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6631" y="2669400"/>
            <a:ext cx="200441" cy="20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324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F7252AFF-0940-B408-FF54-3CB28FCDE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D6469994-2AFB-D4BF-E8D9-94AC3685C49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DD2C1ABB-5744-7697-9496-4ADEF06BD27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A356C97-2D6D-07CC-9C6A-CA748BEEEA7A}"/>
              </a:ext>
            </a:extLst>
          </p:cNvPr>
          <p:cNvSpPr txBox="1"/>
          <p:nvPr/>
        </p:nvSpPr>
        <p:spPr>
          <a:xfrm>
            <a:off x="609600" y="992100"/>
            <a:ext cx="5293116" cy="3847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en-ID" sz="2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Qualitative Case Study &amp; SLR Design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257B07-E660-297F-05C3-37960FF7E830}"/>
              </a:ext>
            </a:extLst>
          </p:cNvPr>
          <p:cNvSpPr txBox="1"/>
          <p:nvPr/>
        </p:nvSpPr>
        <p:spPr>
          <a:xfrm>
            <a:off x="1775790" y="162862"/>
            <a:ext cx="3246783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D" sz="1050" b="1" dirty="0">
                <a:solidFill>
                  <a:srgbClr val="B45309"/>
                </a:solidFill>
                <a:latin typeface="Plus Jakarta Sans"/>
              </a:rPr>
              <a:t>03. RESEARCH METHODOLOGY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B78121-B08C-6E6D-7D26-ACECC53F8C06}"/>
              </a:ext>
            </a:extLst>
          </p:cNvPr>
          <p:cNvSpPr/>
          <p:nvPr/>
        </p:nvSpPr>
        <p:spPr>
          <a:xfrm>
            <a:off x="248475" y="1740310"/>
            <a:ext cx="3851577" cy="12192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Dual-Method Strategy</a:t>
            </a:r>
          </a:p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Combines qualitative Case Study with Systematic Literature Review (SLR).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9DC43E-5C96-D067-39C3-C364C35AB7E3}"/>
              </a:ext>
            </a:extLst>
          </p:cNvPr>
          <p:cNvSpPr txBox="1"/>
          <p:nvPr/>
        </p:nvSpPr>
        <p:spPr>
          <a:xfrm>
            <a:off x="360867" y="1826036"/>
            <a:ext cx="1414923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B45309"/>
                </a:solidFill>
                <a:latin typeface="Plus Jakarta Sans"/>
              </a:rPr>
              <a:t>RESEARCH APPROACH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7C670B-C3DF-27D6-20AA-EDF1078C3E3B}"/>
              </a:ext>
            </a:extLst>
          </p:cNvPr>
          <p:cNvSpPr/>
          <p:nvPr/>
        </p:nvSpPr>
        <p:spPr>
          <a:xfrm>
            <a:off x="248475" y="3236520"/>
            <a:ext cx="3851577" cy="12192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Observation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Participatory classroom tracking</a:t>
            </a:r>
          </a:p>
          <a:p>
            <a:pPr algn="just">
              <a:lnSpc>
                <a:spcPct val="150000"/>
              </a:lnSpc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Interviews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In-depth teacher &amp; student sessions</a:t>
            </a:r>
          </a:p>
          <a:p>
            <a:pPr algn="just">
              <a:lnSpc>
                <a:spcPct val="150000"/>
              </a:lnSpc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Curriculum &amp; lesson plan analysis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BEF354-66AF-EC9A-1EBA-6C202972B298}"/>
              </a:ext>
            </a:extLst>
          </p:cNvPr>
          <p:cNvSpPr txBox="1"/>
          <p:nvPr/>
        </p:nvSpPr>
        <p:spPr>
          <a:xfrm>
            <a:off x="360867" y="3322246"/>
            <a:ext cx="2343004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D" sz="1050" b="1" dirty="0">
                <a:solidFill>
                  <a:srgbClr val="B45309"/>
                </a:solidFill>
                <a:latin typeface="Plus Jakarta Sans"/>
              </a:rPr>
              <a:t>DATA COLLECTION TRIANGULATION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CD62E8-FDFE-2371-BAFC-F81D54CC8DCB}"/>
              </a:ext>
            </a:extLst>
          </p:cNvPr>
          <p:cNvSpPr/>
          <p:nvPr/>
        </p:nvSpPr>
        <p:spPr>
          <a:xfrm>
            <a:off x="4786062" y="1740310"/>
            <a:ext cx="3851577" cy="12192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SMP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Labschool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Cirendeu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 Alpha students (Grades 7-9) and music educators in active classroom practice.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01F8F4-0235-006C-8A5E-2DBCF18CD88B}"/>
              </a:ext>
            </a:extLst>
          </p:cNvPr>
          <p:cNvSpPr txBox="1"/>
          <p:nvPr/>
        </p:nvSpPr>
        <p:spPr>
          <a:xfrm>
            <a:off x="4898454" y="1826036"/>
            <a:ext cx="1414923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D" sz="1050" b="1" dirty="0">
                <a:solidFill>
                  <a:srgbClr val="B45309"/>
                </a:solidFill>
                <a:latin typeface="Plus Jakarta Sans"/>
              </a:rPr>
              <a:t>SUBJECTS &amp; CONTEXT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5F5421-CCEB-28B6-3306-CE122B67F148}"/>
              </a:ext>
            </a:extLst>
          </p:cNvPr>
          <p:cNvSpPr/>
          <p:nvPr/>
        </p:nvSpPr>
        <p:spPr>
          <a:xfrm>
            <a:off x="4786062" y="3225904"/>
            <a:ext cx="3851577" cy="12192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Structured data reduction, systematic visual presentation, and inductive conclusion drawing.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0108C4-CBE5-DDAA-EE36-B7497B3247E9}"/>
              </a:ext>
            </a:extLst>
          </p:cNvPr>
          <p:cNvSpPr txBox="1"/>
          <p:nvPr/>
        </p:nvSpPr>
        <p:spPr>
          <a:xfrm>
            <a:off x="4898454" y="3311630"/>
            <a:ext cx="1414923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D" sz="1050" b="1" dirty="0">
                <a:solidFill>
                  <a:srgbClr val="B45309"/>
                </a:solidFill>
                <a:latin typeface="Plus Jakarta Sans"/>
              </a:rPr>
              <a:t>DATA ANALYSIS FLOW</a:t>
            </a:r>
          </a:p>
        </p:txBody>
      </p:sp>
    </p:spTree>
    <p:extLst>
      <p:ext uri="{BB962C8B-B14F-4D97-AF65-F5344CB8AC3E}">
        <p14:creationId xmlns:p14="http://schemas.microsoft.com/office/powerpoint/2010/main" val="3843347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77057861-933C-0B4A-A7E1-C6C8C9229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2A9862DA-22AB-FE3B-8069-97626FFC3D4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19500AC1-3A2C-8D1F-04DA-992B23378CB2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F18B95-8261-3A7D-390B-ED403FA155AC}"/>
              </a:ext>
            </a:extLst>
          </p:cNvPr>
          <p:cNvSpPr txBox="1"/>
          <p:nvPr/>
        </p:nvSpPr>
        <p:spPr>
          <a:xfrm>
            <a:off x="1770955" y="141879"/>
            <a:ext cx="208280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D" sz="1050" b="1" dirty="0">
                <a:solidFill>
                  <a:srgbClr val="B45309"/>
                </a:solidFill>
                <a:latin typeface="Plus Jakarta Sans"/>
              </a:rPr>
              <a:t>04. KEY RESEARCH RESULTS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833CD6-6863-9B73-F355-6402EBCE11D3}"/>
              </a:ext>
            </a:extLst>
          </p:cNvPr>
          <p:cNvSpPr txBox="1"/>
          <p:nvPr/>
        </p:nvSpPr>
        <p:spPr>
          <a:xfrm>
            <a:off x="609600" y="972436"/>
            <a:ext cx="7167027" cy="3847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sz="2500" b="1" i="0" u="none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Internalizing Humanities Values Through Ensemble</a:t>
            </a:r>
            <a:endParaRPr sz="2500" b="1" i="0" u="none" dirty="0">
              <a:solidFill>
                <a:srgbClr val="1E293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344988-2C38-1642-99F1-E48FE3A5BA01}"/>
              </a:ext>
            </a:extLst>
          </p:cNvPr>
          <p:cNvSpPr txBox="1"/>
          <p:nvPr/>
        </p:nvSpPr>
        <p:spPr>
          <a:xfrm>
            <a:off x="584200" y="1635354"/>
            <a:ext cx="5482303" cy="59221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1. Empathy Cultivation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Listening to peers in ensemble builds active empathy and mutual respect.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6B35C2-3BE1-07AF-67CD-9291CEF30237}"/>
              </a:ext>
            </a:extLst>
          </p:cNvPr>
          <p:cNvSpPr txBox="1"/>
          <p:nvPr/>
        </p:nvSpPr>
        <p:spPr>
          <a:xfrm>
            <a:off x="584200" y="2681864"/>
            <a:ext cx="5482303" cy="59221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2. Emotional Regulation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Harmonizing tones reinforces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-control and collective patience.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9C78FE-6A82-19F2-6373-91452B46D98F}"/>
              </a:ext>
            </a:extLst>
          </p:cNvPr>
          <p:cNvSpPr txBox="1"/>
          <p:nvPr/>
        </p:nvSpPr>
        <p:spPr>
          <a:xfrm>
            <a:off x="584200" y="3762534"/>
            <a:ext cx="5482303" cy="91537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3. Behavioral Habituation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Sensitivity progresses from introductory practice into positive school habits.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7680AF-8D97-6404-0954-92AC653B88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345" r="13118"/>
          <a:stretch>
            <a:fillRect/>
          </a:stretch>
        </p:blipFill>
        <p:spPr>
          <a:xfrm>
            <a:off x="6233653" y="1635354"/>
            <a:ext cx="2783458" cy="308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946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3">
          <a:extLst>
            <a:ext uri="{FF2B5EF4-FFF2-40B4-BE49-F238E27FC236}">
              <a16:creationId xmlns:a16="http://schemas.microsoft.com/office/drawing/2014/main" id="{ED019285-A873-A2E9-BF4E-4A7EEB27C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>
            <a:extLst>
              <a:ext uri="{FF2B5EF4-FFF2-40B4-BE49-F238E27FC236}">
                <a16:creationId xmlns:a16="http://schemas.microsoft.com/office/drawing/2014/main" id="{3DB3F9C3-2BF1-8D12-C0FD-5327D4560E4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>
            <a:extLst>
              <a:ext uri="{FF2B5EF4-FFF2-40B4-BE49-F238E27FC236}">
                <a16:creationId xmlns:a16="http://schemas.microsoft.com/office/drawing/2014/main" id="{96512CB9-1EA0-2737-72C5-C8ED42C5E35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7B993CB-DEC6-168E-09EB-B3D58E181CE7}"/>
              </a:ext>
            </a:extLst>
          </p:cNvPr>
          <p:cNvSpPr txBox="1"/>
          <p:nvPr/>
        </p:nvSpPr>
        <p:spPr>
          <a:xfrm>
            <a:off x="609600" y="1051097"/>
            <a:ext cx="8170506" cy="3847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en-ID" sz="2500" b="1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Transforming Generation Alpha Education Through Music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554F5D-7E25-8438-9012-82ABFA84B90F}"/>
              </a:ext>
            </a:extLst>
          </p:cNvPr>
          <p:cNvSpPr txBox="1"/>
          <p:nvPr/>
        </p:nvSpPr>
        <p:spPr>
          <a:xfrm>
            <a:off x="1775790" y="162862"/>
            <a:ext cx="3246783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ID" sz="1050" b="1" dirty="0">
                <a:solidFill>
                  <a:srgbClr val="D97706"/>
                </a:solidFill>
                <a:latin typeface="Plus Jakarta Sans"/>
              </a:rPr>
              <a:t>05. CONCLUSION &amp; ACADEMIC CONTRIBUTIONS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5DA214B-1005-8DD3-DC7D-6A15A8AA91D4}"/>
              </a:ext>
            </a:extLst>
          </p:cNvPr>
          <p:cNvSpPr/>
          <p:nvPr/>
        </p:nvSpPr>
        <p:spPr>
          <a:xfrm>
            <a:off x="199383" y="2502195"/>
            <a:ext cx="4126811" cy="1890307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Core Conclusion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Collaborative music practice offers an effective nonverbal pathway to install deep humanistic values and empathy.</a:t>
            </a:r>
          </a:p>
        </p:txBody>
      </p:sp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50CE237A-801B-8E5B-BC24-893CA2645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990" y="2767550"/>
            <a:ext cx="171450" cy="22860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13E2AAC-7C29-7F99-D4F5-58319FA51146}"/>
              </a:ext>
            </a:extLst>
          </p:cNvPr>
          <p:cNvSpPr/>
          <p:nvPr/>
        </p:nvSpPr>
        <p:spPr>
          <a:xfrm>
            <a:off x="4692623" y="2502195"/>
            <a:ext cx="4126811" cy="1890307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Pedagogical Contribution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Provides a replicable model for arts curricula to balance digital advancement with character building.</a:t>
            </a:r>
          </a:p>
        </p:txBody>
      </p:sp>
      <p:pic>
        <p:nvPicPr>
          <p:cNvPr id="10" name="Picture 9" descr="image.png">
            <a:extLst>
              <a:ext uri="{FF2B5EF4-FFF2-40B4-BE49-F238E27FC236}">
                <a16:creationId xmlns:a16="http://schemas.microsoft.com/office/drawing/2014/main" id="{0379E13B-E575-ACC0-D0EA-126417564F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4919" y="2767550"/>
            <a:ext cx="28575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84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/>
        </p:nvSpPr>
        <p:spPr>
          <a:xfrm>
            <a:off x="555775" y="2328900"/>
            <a:ext cx="7310700" cy="22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>
                <a:solidFill>
                  <a:schemeClr val="lt1"/>
                </a:solidFill>
              </a:rPr>
              <a:t>Thankyou</a:t>
            </a:r>
            <a:endParaRPr sz="1500" b="1">
              <a:solidFill>
                <a:schemeClr val="lt1"/>
              </a:solidFill>
            </a:endParaRPr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935" y="52706"/>
            <a:ext cx="1905688" cy="75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8475" y="7225"/>
            <a:ext cx="1423374" cy="8464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5;p13">
            <a:extLst>
              <a:ext uri="{FF2B5EF4-FFF2-40B4-BE49-F238E27FC236}">
                <a16:creationId xmlns:a16="http://schemas.microsoft.com/office/drawing/2014/main" id="{081577F5-6AB6-434F-829D-EC1821E69DA2}"/>
              </a:ext>
            </a:extLst>
          </p:cNvPr>
          <p:cNvSpPr txBox="1"/>
          <p:nvPr/>
        </p:nvSpPr>
        <p:spPr>
          <a:xfrm>
            <a:off x="399377" y="3762109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Presented by: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Mega Alifah Purnama Bawole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chemeClr val="lt1"/>
              </a:solidFill>
            </a:endParaRPr>
          </a:p>
        </p:txBody>
      </p:sp>
      <p:sp>
        <p:nvSpPr>
          <p:cNvPr id="3" name="Google Shape;58;p13">
            <a:extLst>
              <a:ext uri="{FF2B5EF4-FFF2-40B4-BE49-F238E27FC236}">
                <a16:creationId xmlns:a16="http://schemas.microsoft.com/office/drawing/2014/main" id="{C32C0EBD-C584-4A3C-401E-AFE1685822F5}"/>
              </a:ext>
            </a:extLst>
          </p:cNvPr>
          <p:cNvSpPr txBox="1"/>
          <p:nvPr/>
        </p:nvSpPr>
        <p:spPr>
          <a:xfrm>
            <a:off x="4163352" y="3762109"/>
            <a:ext cx="4937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dirty="0">
                <a:solidFill>
                  <a:schemeClr val="lt1"/>
                </a:solidFill>
              </a:rPr>
              <a:t>Affiliation:</a:t>
            </a:r>
            <a:endParaRPr sz="1000" b="1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 University of Education</a:t>
            </a:r>
            <a:endParaRPr sz="1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dirty="0">
                <a:solidFill>
                  <a:schemeClr val="lt1"/>
                </a:solidFill>
              </a:rPr>
              <a:t>Indonesia</a:t>
            </a:r>
            <a:endParaRPr sz="10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</Words>
  <Application>Microsoft Macintosh PowerPoint</Application>
  <PresentationFormat>On-screen Show (16:9)</PresentationFormat>
  <Paragraphs>62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Plus Jakarta Sans</vt:lpstr>
      <vt:lpstr>Times New Roman</vt:lpstr>
      <vt:lpstr>Simple Dark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Mega Alifah</cp:lastModifiedBy>
  <cp:revision>1</cp:revision>
  <dcterms:modified xsi:type="dcterms:W3CDTF">2026-09-22T15:22:26Z</dcterms:modified>
</cp:coreProperties>
</file>