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1444752"/>
            <a:ext cx="7818120" cy="12344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800" b="1">
                <a:solidFill>
                  <a:srgbClr val="262626"/>
                </a:solidFill>
                <a:latin typeface="Aptos"/>
              </a:rPr>
              <a:t>Ecological Narrative in Movement
in the Jaipongan Dance Jalak Ngejat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" y="2743200"/>
            <a:ext cx="71323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>
                <a:solidFill>
                  <a:srgbClr val="5F5F5F"/>
                </a:solidFill>
                <a:latin typeface="Aptos"/>
              </a:rPr>
              <a:t>Critical Review as the Basis for Further Research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187952"/>
            <a:ext cx="338328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50" b="0">
                <a:solidFill>
                  <a:srgbClr val="262626"/>
                </a:solidFill>
                <a:latin typeface="Aptos"/>
              </a:rPr>
              <a:t>Presented by:
Nabila Intania Putri
2608669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09160" y="4187952"/>
            <a:ext cx="36576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50" b="0">
                <a:solidFill>
                  <a:srgbClr val="262626"/>
                </a:solidFill>
                <a:latin typeface="Aptos"/>
              </a:rPr>
              <a:t>Affiliation:
Universitas Pendidikan Indonesia
Indonesia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95528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>
                <a:solidFill>
                  <a:srgbClr val="262626"/>
                </a:solidFill>
                <a:latin typeface="Aptos"/>
              </a:rPr>
              <a:t>Background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3794760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618488"/>
            <a:ext cx="346557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Current State of Dance Studies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984248"/>
            <a:ext cx="3465576" cy="22677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262626"/>
                </a:solidFill>
                <a:latin typeface="Aptos"/>
              </a:rPr>
              <a:t>• Traditional dance carries cultural values and knowledge.
• Dance studies have largely emphasized form, function, identity, and cultural context.
• The ecological dimension remains relatively underexplored.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09160" y="1508760"/>
            <a:ext cx="3794760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73752" y="1618488"/>
            <a:ext cx="346557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Opportunities for Ecological Inquiry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752" y="1984248"/>
            <a:ext cx="3465576" cy="22677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262626"/>
                </a:solidFill>
                <a:latin typeface="Aptos"/>
              </a:rPr>
              <a:t>• Relationships between dance and the environment are beginning to emerge in several studies.
• Movement can be read in relation to nature, place, and community life.
• Ecological narrative provides an entry point for understanding relationships between living beings and their environment.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26280"/>
            <a:ext cx="7955279" cy="3046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 dirty="0" err="1">
                <a:solidFill>
                  <a:srgbClr val="8F2046"/>
                </a:solidFill>
                <a:latin typeface="Aptos"/>
              </a:rPr>
              <a:t>Focus: How is the ecological narrative constructed through movement and choreographic structure?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777240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>
                <a:solidFill>
                  <a:srgbClr val="262626"/>
                </a:solidFill>
                <a:latin typeface="Aptos"/>
              </a:rPr>
              <a:t>Jalak Ngejat &amp; Research Gap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63040"/>
            <a:ext cx="384048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351129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Why Jalak Ngejat?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938528"/>
            <a:ext cx="3511296" cy="87408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dirty="0">
                <a:solidFill>
                  <a:srgbClr val="262626"/>
                </a:solidFill>
                <a:latin typeface="Aptos"/>
              </a:rPr>
              <a:t>This work by Gugum Gumbira depicts starlings leaving an environment damaged by human behavior in search of a new living space and a new balance.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09160" y="1463040"/>
            <a:ext cx="384048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73752" y="1572768"/>
            <a:ext cx="351129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Emerging Narrative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752" y="1938528"/>
            <a:ext cx="3511296" cy="1444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 dirty="0" err="1">
                <a:solidFill>
                  <a:srgbClr val="262626"/>
                </a:solidFill>
                <a:latin typeface="Aptos"/>
              </a:rPr>
              <a:t>Environmental damage • migration • living space • search for balance</a:t>
            </a:r>
            <a:endParaRPr sz="1400" b="0" dirty="0">
              <a:solidFill>
                <a:srgbClr val="262626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5800" y="3703320"/>
            <a:ext cx="7863840" cy="960120"/>
          </a:xfrm>
          <a:prstGeom prst="roundRect">
            <a:avLst/>
          </a:prstGeom>
          <a:solidFill>
            <a:srgbClr val="FAF6F8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0392" y="3813048"/>
            <a:ext cx="753465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Research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" y="4105656"/>
            <a:ext cx="7534656" cy="3931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dirty="0">
                <a:solidFill>
                  <a:srgbClr val="262626"/>
                </a:solidFill>
                <a:latin typeface="Aptos"/>
              </a:rPr>
              <a:t>Ecological narrative + movement + choreographic structure have not yet been specifically brought together in Jalak </a:t>
            </a:r>
            <a:r>
              <a:rPr sz="1300" b="0" dirty="0" err="1">
                <a:solidFill>
                  <a:srgbClr val="262626"/>
                </a:solidFill>
                <a:latin typeface="Aptos"/>
              </a:rPr>
              <a:t>Ngejat</a:t>
            </a:r>
            <a:r>
              <a:rPr sz="1300" b="0" dirty="0">
                <a:solidFill>
                  <a:srgbClr val="262626"/>
                </a:solidFill>
                <a:latin typeface="Apto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718304"/>
            <a:ext cx="777240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50" b="0">
                <a:solidFill>
                  <a:srgbClr val="5F5F5F"/>
                </a:solidFill>
                <a:latin typeface="Aptos"/>
              </a:rPr>
              <a:t>Saepudin &amp; Yulaeliah (2021) mention Jalak Ngejat, but their focus is on musical aspects and drumming patterns.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795528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>
                <a:solidFill>
                  <a:srgbClr val="262626"/>
                </a:solidFill>
                <a:latin typeface="Aptos"/>
              </a:rPr>
              <a:t>Critical Review of 10 Articles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4</a:t>
            </a:r>
          </a:p>
        </p:txBody>
      </p:sp>
      <p:sp>
        <p:nvSpPr>
          <p:cNvPr id="5" name="Oval 4"/>
          <p:cNvSpPr/>
          <p:nvPr/>
        </p:nvSpPr>
        <p:spPr>
          <a:xfrm>
            <a:off x="749808" y="1563624"/>
            <a:ext cx="329184" cy="329184"/>
          </a:xfrm>
          <a:prstGeom prst="ellipse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6152" y="1508760"/>
            <a:ext cx="3749039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50" b="1">
                <a:solidFill>
                  <a:srgbClr val="262626"/>
                </a:solidFill>
                <a:latin typeface="Aptos"/>
              </a:rPr>
              <a:t>Identification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6152" y="1819656"/>
            <a:ext cx="3749039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80" b="0">
                <a:solidFill>
                  <a:srgbClr val="5F5F5F"/>
                </a:solidFill>
                <a:latin typeface="Aptos"/>
              </a:rPr>
              <a:t>Focus, objectives, methods, and main findings.</a:t>
            </a:r>
          </a:p>
        </p:txBody>
      </p:sp>
      <p:sp>
        <p:nvSpPr>
          <p:cNvPr id="8" name="Oval 7"/>
          <p:cNvSpPr/>
          <p:nvPr/>
        </p:nvSpPr>
        <p:spPr>
          <a:xfrm>
            <a:off x="749808" y="2322576"/>
            <a:ext cx="329184" cy="329184"/>
          </a:xfrm>
          <a:prstGeom prst="ellipse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6152" y="2267712"/>
            <a:ext cx="3749039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50" b="1">
                <a:solidFill>
                  <a:srgbClr val="262626"/>
                </a:solidFill>
                <a:latin typeface="Aptos"/>
              </a:rPr>
              <a:t>Comparison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578608"/>
            <a:ext cx="3749039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80" b="0">
                <a:solidFill>
                  <a:srgbClr val="5F5F5F"/>
                </a:solidFill>
                <a:latin typeface="Aptos"/>
              </a:rPr>
              <a:t>Similarities, differences, contributions, and limitations.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3081527"/>
            <a:ext cx="329184" cy="329184"/>
          </a:xfrm>
          <a:prstGeom prst="ellipse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3026663"/>
            <a:ext cx="3749039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50" b="1">
                <a:solidFill>
                  <a:srgbClr val="262626"/>
                </a:solidFill>
                <a:latin typeface="Aptos"/>
              </a:rPr>
              <a:t>Synthesis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6152" y="3337559"/>
            <a:ext cx="3749039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80" b="0">
                <a:solidFill>
                  <a:srgbClr val="5F5F5F"/>
                </a:solidFill>
                <a:latin typeface="Aptos"/>
              </a:rPr>
              <a:t>Grouping findings by theme.</a:t>
            </a:r>
          </a:p>
        </p:txBody>
      </p:sp>
      <p:sp>
        <p:nvSpPr>
          <p:cNvPr id="14" name="Oval 13"/>
          <p:cNvSpPr/>
          <p:nvPr/>
        </p:nvSpPr>
        <p:spPr>
          <a:xfrm>
            <a:off x="749808" y="3840479"/>
            <a:ext cx="329184" cy="329184"/>
          </a:xfrm>
          <a:prstGeom prst="ellipse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6152" y="3785615"/>
            <a:ext cx="3749039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50" b="1">
                <a:solidFill>
                  <a:srgbClr val="262626"/>
                </a:solidFill>
                <a:latin typeface="Aptos"/>
              </a:rPr>
              <a:t>Research Gap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6152" y="4096511"/>
            <a:ext cx="3749039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80" b="0">
                <a:solidFill>
                  <a:srgbClr val="5F5F5F"/>
                </a:solidFill>
                <a:latin typeface="Aptos"/>
              </a:rPr>
              <a:t>Identifying the research space for Jalak Ngejat.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40680" y="1508760"/>
            <a:ext cx="306324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05272" y="1618488"/>
            <a:ext cx="273405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Analytical Basis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05272" y="1984248"/>
            <a:ext cx="2734056" cy="87408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300" b="0" dirty="0" err="1">
                <a:solidFill>
                  <a:srgbClr val="262626"/>
                </a:solidFill>
                <a:latin typeface="Aptos"/>
              </a:rPr>
              <a:t>Ethnochoreology
Dance and environment
Cultural context
Jaipongan / Jalak Ngejat</a:t>
            </a:r>
            <a:endParaRPr sz="1300" b="0" dirty="0">
              <a:solidFill>
                <a:srgbClr val="262626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440680" y="4133087"/>
            <a:ext cx="3063240" cy="749808"/>
          </a:xfrm>
          <a:prstGeom prst="roundRect">
            <a:avLst/>
          </a:prstGeom>
          <a:solidFill>
            <a:srgbClr val="FAF6F8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605272" y="4187952"/>
            <a:ext cx="273405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1">
                <a:solidFill>
                  <a:srgbClr val="8F2046"/>
                </a:solidFill>
                <a:latin typeface="Aptos"/>
              </a:rPr>
              <a:t>Output of This Stage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05272" y="4416551"/>
            <a:ext cx="2734056" cy="18287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50" b="0" dirty="0" err="1">
                <a:solidFill>
                  <a:srgbClr val="262626"/>
                </a:solidFill>
                <a:latin typeface="Aptos"/>
              </a:rPr>
              <a:t>Conceptual synthesis, not field findings.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771647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 err="1">
                <a:solidFill>
                  <a:srgbClr val="262626"/>
                </a:solidFill>
                <a:latin typeface="Aptos"/>
              </a:rPr>
              <a:t>Theoretical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63040"/>
            <a:ext cx="246888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213969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Ethnochoreology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938528"/>
            <a:ext cx="2139696" cy="103327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>
                <a:solidFill>
                  <a:srgbClr val="262626"/>
                </a:solidFill>
                <a:latin typeface="Aptos"/>
              </a:rPr>
              <a:t>Examines the relationship between dance movement and cultural context.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37560" y="1463040"/>
            <a:ext cx="246888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02152" y="1572768"/>
            <a:ext cx="213969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Ecological Narrative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2152" y="1938528"/>
            <a:ext cx="2139696" cy="103327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62626"/>
                </a:solidFill>
                <a:latin typeface="Aptos"/>
              </a:rPr>
              <a:t>Examines how the work constructs ideas about relationships between living beings and their environment.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89320" y="1463040"/>
            <a:ext cx="246888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53912" y="1572768"/>
            <a:ext cx="213969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Ecological Perspective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3912" y="1938528"/>
            <a:ext cx="2139696" cy="103327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20" b="0">
                <a:solidFill>
                  <a:srgbClr val="262626"/>
                </a:solidFill>
                <a:latin typeface="Aptos"/>
              </a:rPr>
              <a:t>Examines relationships among humans, living beings, the environment, space, and choreographic practice.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520440"/>
            <a:ext cx="76352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Initial Framework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977639"/>
            <a:ext cx="1600200" cy="804672"/>
          </a:xfrm>
          <a:prstGeom prst="roundRect">
            <a:avLst/>
          </a:prstGeom>
          <a:solidFill>
            <a:srgbClr val="FAF6F8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300" b="1">
                <a:solidFill>
                  <a:srgbClr val="8F2046"/>
                </a:solidFill>
                <a:latin typeface="Aptos"/>
              </a:rPr>
              <a:t>Ecological
Narrative</a:t>
            </a:r>
          </a:p>
        </p:txBody>
      </p:sp>
      <p:sp>
        <p:nvSpPr>
          <p:cNvPr id="16" name="Chevron 15"/>
          <p:cNvSpPr/>
          <p:nvPr/>
        </p:nvSpPr>
        <p:spPr>
          <a:xfrm>
            <a:off x="2441448" y="4160520"/>
            <a:ext cx="384048" cy="402336"/>
          </a:xfrm>
          <a:prstGeom prst="chevron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2852928" y="3977639"/>
            <a:ext cx="1545336" cy="804672"/>
          </a:xfrm>
          <a:prstGeom prst="roundRect">
            <a:avLst/>
          </a:prstGeom>
          <a:solidFill>
            <a:srgbClr val="FAF6F8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endParaRPr lang="en-US" sz="1300" b="1" dirty="0">
              <a:solidFill>
                <a:srgbClr val="8F2046"/>
              </a:solidFill>
              <a:latin typeface="Aptos"/>
            </a:endParaRPr>
          </a:p>
          <a:p>
            <a:pPr algn="ctr"/>
            <a:r>
              <a:rPr lang="en-US" sz="1300" b="1" dirty="0">
                <a:solidFill>
                  <a:srgbClr val="8F2046"/>
                </a:solidFill>
                <a:latin typeface="Aptos"/>
              </a:rPr>
              <a:t>Movement</a:t>
            </a:r>
            <a:endParaRPr sz="1300" b="1" dirty="0">
              <a:solidFill>
                <a:srgbClr val="8F2046"/>
              </a:solidFill>
              <a:latin typeface="Aptos"/>
            </a:endParaRPr>
          </a:p>
        </p:txBody>
      </p:sp>
      <p:sp>
        <p:nvSpPr>
          <p:cNvPr id="18" name="Chevron 17"/>
          <p:cNvSpPr/>
          <p:nvPr/>
        </p:nvSpPr>
        <p:spPr>
          <a:xfrm>
            <a:off x="4453128" y="4160520"/>
            <a:ext cx="384048" cy="402336"/>
          </a:xfrm>
          <a:prstGeom prst="chevron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92040" y="3977639"/>
            <a:ext cx="1600200" cy="804672"/>
          </a:xfrm>
          <a:prstGeom prst="roundRect">
            <a:avLst/>
          </a:prstGeom>
          <a:solidFill>
            <a:srgbClr val="FAF6F8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300" b="1" dirty="0" err="1">
                <a:solidFill>
                  <a:srgbClr val="8F2046"/>
                </a:solidFill>
                <a:latin typeface="Aptos"/>
              </a:rPr>
              <a:t>Choreographic
Structure</a:t>
            </a:r>
            <a:endParaRPr sz="1300" b="1" dirty="0">
              <a:solidFill>
                <a:srgbClr val="8F2046"/>
              </a:solidFill>
              <a:latin typeface="Aptos"/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6556248" y="4160520"/>
            <a:ext cx="384048" cy="402336"/>
          </a:xfrm>
          <a:prstGeom prst="chevron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086600" y="3977639"/>
            <a:ext cx="1600200" cy="804672"/>
          </a:xfrm>
          <a:prstGeom prst="roundRect">
            <a:avLst/>
          </a:prstGeom>
          <a:solidFill>
            <a:srgbClr val="FAF6F8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300" b="1">
                <a:solidFill>
                  <a:srgbClr val="8F2046"/>
                </a:solidFill>
                <a:latin typeface="Aptos"/>
              </a:rPr>
              <a:t>Ecological
Meaning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795528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 err="1">
                <a:solidFill>
                  <a:srgbClr val="262626"/>
                </a:solidFill>
                <a:latin typeface="Aptos"/>
              </a:rPr>
              <a:t>Example of Visual Data from the Literature Review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813816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Theme</a:t>
                      </a:r>
                    </a:p>
                  </a:txBody>
                  <a:tcPr>
                    <a:solidFill>
                      <a:srgbClr val="8F20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Supporting Articles</a:t>
                      </a:r>
                    </a:p>
                  </a:txBody>
                  <a:tcPr>
                    <a:solidFill>
                      <a:srgbClr val="8F20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Movement &amp; cultural context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Yunanto &amp; Kusumastuti (2025); Maryani et al. (2025)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Movement &amp; environment</a:t>
                      </a:r>
                    </a:p>
                  </a:txBody>
                  <a:tcPr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Irawan et al. (2024)</a:t>
                      </a:r>
                    </a:p>
                  </a:txBody>
                  <a:tcPr>
                    <a:solidFill>
                      <a:srgbClr val="F5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Dance &amp; local wisdom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Pramadanti et al. (2024)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Environment &amp; dance development</a:t>
                      </a:r>
                    </a:p>
                  </a:txBody>
                  <a:tcPr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Ramdani &amp; Narawati (2024)</a:t>
                      </a:r>
                    </a:p>
                  </a:txBody>
                  <a:tcPr>
                    <a:solidFill>
                      <a:srgbClr val="F5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Jaipongan movement characteristics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Mulyadi (2024)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Nature in dance creation</a:t>
                      </a:r>
                    </a:p>
                  </a:txBody>
                  <a:tcPr>
                    <a:solidFill>
                      <a:srgbClr val="F5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Kuswandari et al. (2024)</a:t>
                      </a:r>
                    </a:p>
                  </a:txBody>
                  <a:tcPr>
                    <a:solidFill>
                      <a:srgbClr val="F5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Jalak Ngejat in Jaipongan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80">
                          <a:solidFill>
                            <a:srgbClr val="262626"/>
                          </a:solidFill>
                          <a:latin typeface="Aptos"/>
                        </a:rPr>
                        <a:t>Saepudin &amp; Yulaeliah (2021)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818888"/>
            <a:ext cx="80010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050" b="0">
                <a:solidFill>
                  <a:srgbClr val="5F5F5F"/>
                </a:solidFill>
                <a:latin typeface="Aptos"/>
              </a:rPr>
              <a:t>Source: critical review of 10 articles in the researcher’s literature review.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777750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 err="1">
                <a:solidFill>
                  <a:srgbClr val="262626"/>
                </a:solidFill>
                <a:latin typeface="Aptos"/>
              </a:rPr>
              <a:t>Synthesis of Critical Review Findings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242316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618488"/>
            <a:ext cx="209397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Finding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984248"/>
            <a:ext cx="2093976" cy="8371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40" b="0" dirty="0" err="1">
                <a:solidFill>
                  <a:srgbClr val="262626"/>
                </a:solidFill>
                <a:latin typeface="Aptos"/>
              </a:rPr>
              <a:t>Ethnochoreology is developing from descriptions of form toward movement–context relationships.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508760"/>
            <a:ext cx="242316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47872" y="1618488"/>
            <a:ext cx="209397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Finding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47872" y="1984248"/>
            <a:ext cx="2093976" cy="8371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40" b="0" dirty="0" err="1">
                <a:solidFill>
                  <a:srgbClr val="262626"/>
                </a:solidFill>
                <a:latin typeface="Aptos"/>
              </a:rPr>
              <a:t>The environment can function as cultural context, a source of knowledge, or an artistic idea.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1508760"/>
            <a:ext cx="242316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45352" y="1618488"/>
            <a:ext cx="209397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Finding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45352" y="1984248"/>
            <a:ext cx="2093976" cy="6463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40" b="0" dirty="0">
                <a:solidFill>
                  <a:srgbClr val="262626"/>
                </a:solidFill>
                <a:latin typeface="Aptos"/>
              </a:rPr>
              <a:t>Jalak Ngejat still offers space to be studied as a work with an ecological narrative.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79" y="3946112"/>
            <a:ext cx="7635240" cy="3046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500" b="1" dirty="0">
                <a:solidFill>
                  <a:srgbClr val="8F2046"/>
                </a:solidFill>
                <a:latin typeface="Aptos"/>
              </a:rPr>
              <a:t>Movement + cultural context + environment → basis for reading the ecological narrative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599432"/>
            <a:ext cx="7498079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80" b="0">
                <a:solidFill>
                  <a:srgbClr val="5F5F5F"/>
                </a:solidFill>
                <a:latin typeface="Aptos"/>
              </a:rPr>
              <a:t>Note: this synthesis is based on the review, not on empirical findings.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772668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 err="1">
                <a:solidFill>
                  <a:srgbClr val="262626"/>
                </a:solidFill>
                <a:latin typeface="Aptos"/>
              </a:rPr>
              <a:t>Planned Follow-up Research</a:t>
            </a:r>
            <a:endParaRPr sz="2500" b="1" dirty="0">
              <a:solidFill>
                <a:srgbClr val="262626"/>
              </a:solidFill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749039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27048"/>
            <a:ext cx="341985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Approach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892808"/>
            <a:ext cx="3419856" cy="4739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300" b="0" dirty="0" err="1">
                <a:solidFill>
                  <a:srgbClr val="262626"/>
                </a:solidFill>
                <a:latin typeface="Aptos"/>
              </a:rPr>
              <a:t>Interpretive qualitative approach with an ethnochoreological perspective.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17720" y="1417320"/>
            <a:ext cx="393192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82312" y="1527048"/>
            <a:ext cx="360273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Data Sources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2312" y="1892808"/>
            <a:ext cx="3602736" cy="8503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20" b="0" dirty="0" err="1">
                <a:solidFill>
                  <a:srgbClr val="262626"/>
                </a:solidFill>
                <a:latin typeface="Aptos"/>
              </a:rPr>
              <a:t>Performance documentation • movement observation • semi-structured interviews • supporting documents</a:t>
            </a:r>
            <a:endParaRPr sz="1220" b="0" dirty="0">
              <a:solidFill>
                <a:srgbClr val="262626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3154680"/>
            <a:ext cx="8001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Analytical Focus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566160"/>
            <a:ext cx="1874519" cy="1188720"/>
          </a:xfrm>
          <a:prstGeom prst="roundRect">
            <a:avLst/>
          </a:prstGeom>
          <a:solidFill>
            <a:srgbClr val="FAF6F8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675887"/>
            <a:ext cx="16916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350" b="1">
                <a:solidFill>
                  <a:srgbClr val="8F2046"/>
                </a:solidFill>
                <a:latin typeface="Aptos"/>
              </a:rPr>
              <a:t>Narrative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005072"/>
            <a:ext cx="169164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0">
                <a:solidFill>
                  <a:srgbClr val="262626"/>
                </a:solidFill>
                <a:latin typeface="Aptos"/>
              </a:rPr>
              <a:t>damage • unrest • migration • balance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3566160"/>
            <a:ext cx="1874519" cy="1188720"/>
          </a:xfrm>
          <a:prstGeom prst="roundRect">
            <a:avLst/>
          </a:prstGeom>
          <a:solidFill>
            <a:srgbClr val="FAF6F8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34640" y="3675887"/>
            <a:ext cx="16916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350" b="1">
                <a:solidFill>
                  <a:srgbClr val="8F2046"/>
                </a:solidFill>
                <a:latin typeface="Aptos"/>
              </a:rPr>
              <a:t>Movement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4640" y="4005072"/>
            <a:ext cx="169164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0">
                <a:solidFill>
                  <a:srgbClr val="262626"/>
                </a:solidFill>
                <a:latin typeface="Aptos"/>
              </a:rPr>
              <a:t>form • space • energy • direction • dynamics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00600" y="3566160"/>
            <a:ext cx="1874519" cy="1188720"/>
          </a:xfrm>
          <a:prstGeom prst="roundRect">
            <a:avLst/>
          </a:prstGeom>
          <a:solidFill>
            <a:srgbClr val="FAF6F8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892040" y="3675887"/>
            <a:ext cx="16916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350" b="1">
                <a:solidFill>
                  <a:srgbClr val="8F2046"/>
                </a:solidFill>
                <a:latin typeface="Aptos"/>
              </a:rPr>
              <a:t>Choreography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92040" y="4005072"/>
            <a:ext cx="169164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0">
                <a:solidFill>
                  <a:srgbClr val="262626"/>
                </a:solidFill>
                <a:latin typeface="Aptos"/>
              </a:rPr>
              <a:t>sequence • transitions • floor patterns • scene development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3566160"/>
            <a:ext cx="1874519" cy="1188720"/>
          </a:xfrm>
          <a:prstGeom prst="roundRect">
            <a:avLst/>
          </a:prstGeom>
          <a:solidFill>
            <a:srgbClr val="FAF6F8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949440" y="3675887"/>
            <a:ext cx="169164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350" b="1">
                <a:solidFill>
                  <a:srgbClr val="8F2046"/>
                </a:solidFill>
                <a:latin typeface="Aptos"/>
              </a:rPr>
              <a:t>Interpretation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49440" y="4005072"/>
            <a:ext cx="169164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0">
                <a:solidFill>
                  <a:srgbClr val="262626"/>
                </a:solidFill>
                <a:latin typeface="Aptos"/>
              </a:rPr>
              <a:t>construction of the ecological narrative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771404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>
                <a:solidFill>
                  <a:srgbClr val="262626"/>
                </a:solidFill>
                <a:latin typeface="Aptos"/>
              </a:rPr>
              <a:t>Novelty &amp; Research Direction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71600"/>
            <a:ext cx="233172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58952" y="1481328"/>
            <a:ext cx="200253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Previous Research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1847088"/>
            <a:ext cx="2002536" cy="87408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sz="1300" b="0" dirty="0">
                <a:solidFill>
                  <a:srgbClr val="262626"/>
                </a:solidFill>
                <a:latin typeface="Aptos"/>
              </a:rPr>
              <a:t>Movement + culture
Movement + environment
Jaipongan + Gugum Gumbira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63240" y="1371600"/>
            <a:ext cx="233172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227832" y="1481328"/>
            <a:ext cx="200253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Research Gap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27832" y="1847088"/>
            <a:ext cx="2002536" cy="8309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30" b="0" dirty="0">
                <a:solidFill>
                  <a:srgbClr val="262626"/>
                </a:solidFill>
                <a:latin typeface="Aptos"/>
              </a:rPr>
              <a:t>The ecological narrative of Jalak Ngejat has not yet been examined through the relationship between movement and choreographic structure.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32120" y="1371600"/>
            <a:ext cx="301752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696712" y="1481328"/>
            <a:ext cx="268833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Proposed Novelty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96712" y="1847088"/>
            <a:ext cx="2688336" cy="13990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20" b="0" dirty="0" err="1">
                <a:solidFill>
                  <a:srgbClr val="262626"/>
                </a:solidFill>
                <a:latin typeface="Aptos"/>
              </a:rPr>
              <a:t>Examining how the ecological narrative is constructed and embodied through movement and choreographic structure.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977639"/>
            <a:ext cx="132588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50" b="1">
                <a:solidFill>
                  <a:srgbClr val="8F2046"/>
                </a:solidFill>
                <a:latin typeface="Aptos"/>
              </a:rPr>
              <a:t>Critical
Review</a:t>
            </a:r>
          </a:p>
        </p:txBody>
      </p:sp>
      <p:sp>
        <p:nvSpPr>
          <p:cNvPr id="15" name="Chevron 14"/>
          <p:cNvSpPr/>
          <p:nvPr/>
        </p:nvSpPr>
        <p:spPr>
          <a:xfrm>
            <a:off x="2057400" y="4178808"/>
            <a:ext cx="292608" cy="384048"/>
          </a:xfrm>
          <a:prstGeom prst="chevron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2423160" y="3977639"/>
            <a:ext cx="132588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50" b="1">
                <a:solidFill>
                  <a:srgbClr val="8F2046"/>
                </a:solidFill>
                <a:latin typeface="Aptos"/>
              </a:rPr>
              <a:t>Research
Gap</a:t>
            </a:r>
          </a:p>
        </p:txBody>
      </p:sp>
      <p:sp>
        <p:nvSpPr>
          <p:cNvPr id="17" name="Chevron 16"/>
          <p:cNvSpPr/>
          <p:nvPr/>
        </p:nvSpPr>
        <p:spPr>
          <a:xfrm>
            <a:off x="3794760" y="4178808"/>
            <a:ext cx="292608" cy="384048"/>
          </a:xfrm>
          <a:prstGeom prst="chevron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160520" y="3977639"/>
            <a:ext cx="132588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50" b="1">
                <a:solidFill>
                  <a:srgbClr val="8F2046"/>
                </a:solidFill>
                <a:latin typeface="Aptos"/>
              </a:rPr>
              <a:t>Field
Data</a:t>
            </a:r>
          </a:p>
        </p:txBody>
      </p:sp>
      <p:sp>
        <p:nvSpPr>
          <p:cNvPr id="19" name="Chevron 18"/>
          <p:cNvSpPr/>
          <p:nvPr/>
        </p:nvSpPr>
        <p:spPr>
          <a:xfrm>
            <a:off x="5532120" y="4178808"/>
            <a:ext cx="292608" cy="384048"/>
          </a:xfrm>
          <a:prstGeom prst="chevron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897880" y="3977639"/>
            <a:ext cx="13716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50" b="1" dirty="0" err="1">
                <a:solidFill>
                  <a:srgbClr val="8F2046"/>
                </a:solidFill>
                <a:latin typeface="Aptos"/>
              </a:rPr>
              <a:t>Ethnochoreological</a:t>
            </a:r>
            <a:r>
              <a:rPr sz="1150" b="1" dirty="0">
                <a:solidFill>
                  <a:srgbClr val="8F2046"/>
                </a:solidFill>
                <a:latin typeface="Aptos"/>
              </a:rPr>
              <a:t>
Analysis</a:t>
            </a:r>
          </a:p>
        </p:txBody>
      </p:sp>
      <p:sp>
        <p:nvSpPr>
          <p:cNvPr id="21" name="Chevron 20"/>
          <p:cNvSpPr/>
          <p:nvPr/>
        </p:nvSpPr>
        <p:spPr>
          <a:xfrm>
            <a:off x="7269480" y="4178808"/>
            <a:ext cx="292608" cy="384048"/>
          </a:xfrm>
          <a:prstGeom prst="chevron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635240" y="3977639"/>
            <a:ext cx="132588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150" b="1">
                <a:solidFill>
                  <a:srgbClr val="8F2046"/>
                </a:solidFill>
                <a:latin typeface="Aptos"/>
              </a:rPr>
              <a:t>Ecological
Narrative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795528"/>
            <a:ext cx="78181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dirty="0">
                <a:solidFill>
                  <a:srgbClr val="262626"/>
                </a:solidFill>
                <a:latin typeface="Aptos"/>
              </a:rPr>
              <a:t>Conclusion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188720"/>
            <a:ext cx="640080" cy="45720"/>
          </a:xfrm>
          <a:prstGeom prst="rect">
            <a:avLst/>
          </a:prstGeom>
          <a:solidFill>
            <a:srgbClr val="8F2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0" y="4690872"/>
            <a:ext cx="32004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100" b="0">
                <a:solidFill>
                  <a:srgbClr val="8F2046"/>
                </a:solidFill>
                <a:latin typeface="Aptos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7909560" cy="2697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27048"/>
            <a:ext cx="7580376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8F2046"/>
                </a:solidFill>
                <a:latin typeface="Aptos"/>
              </a:rPr>
              <a:t>Conclusion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892808"/>
            <a:ext cx="7580376" cy="21305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80" b="0">
                <a:solidFill>
                  <a:srgbClr val="262626"/>
                </a:solidFill>
                <a:latin typeface="Aptos"/>
              </a:rPr>
              <a:t>• The critical review of 10 articles shows an increasingly strong relationship among movement, culture, and the environment.
• The review identifies a research gap in ecological studies of the Jaipongan dance Jalak Ngejat.
• The critical review provides a conceptual foundation; field research is needed to examine how the ecological narrative is constructed through movement and choreographic structure.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1540" y="4297680"/>
            <a:ext cx="7498079" cy="658368"/>
          </a:xfrm>
          <a:prstGeom prst="roundRect">
            <a:avLst/>
          </a:prstGeom>
          <a:solidFill>
            <a:srgbClr val="FAF6F8"/>
          </a:solidFill>
          <a:ln>
            <a:solidFill>
              <a:srgbClr val="CDB0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t"/>
          <a:lstStyle/>
          <a:p>
            <a:pPr algn="ctr"/>
            <a:r>
              <a:rPr sz="1250" b="1">
                <a:solidFill>
                  <a:srgbClr val="8F2046"/>
                </a:solidFill>
                <a:latin typeface="Aptos"/>
              </a:rPr>
              <a:t>“The critical review provides a foundation; field research will examine how the ecological narrative is constructed through movement.”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5775" y="2328900"/>
            <a:ext cx="7310700" cy="2205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4400" b="1">
                <a:solidFill>
                  <a:srgbClr val="262626"/>
                </a:solidFill>
                <a:latin typeface="Aptos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0">
                <a:solidFill>
                  <a:srgbClr val="262626"/>
                </a:solidFill>
                <a:latin typeface="Aptos"/>
              </a:rPr>
              <a:t>Presented by:
Nabila Intania Putri
2608669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0">
                <a:solidFill>
                  <a:srgbClr val="262626"/>
                </a:solidFill>
                <a:latin typeface="Aptos"/>
              </a:rPr>
              <a:t>Affiliation:
Universitas Pendidikan Indonesia
Indonesia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810</Words>
  <Application>Microsoft Office PowerPoint</Application>
  <PresentationFormat>On-screen Show (16:9)</PresentationFormat>
  <Paragraphs>117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SANGGAR PUTRI AYU</cp:lastModifiedBy>
  <cp:revision>2</cp:revision>
  <dcterms:modified xsi:type="dcterms:W3CDTF">2026-09-23T11:23:53Z</dcterms:modified>
</cp:coreProperties>
</file>