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4" r:id="rId5"/>
    <p:sldId id="259" r:id="rId6"/>
    <p:sldId id="260" r:id="rId7"/>
    <p:sldId id="261" r:id="rId8"/>
    <p:sldId id="262" r:id="rId9"/>
    <p:sldId id="265" r:id="rId10"/>
    <p:sldId id="263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3249"/>
    <a:srgbClr val="F1D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6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3344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60AA3-CB92-DFF5-0F50-FF59ABAC2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910768-8582-8A41-A386-F623DA0B6F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C1F6BD-F70C-8ED0-D9E0-556A48B36E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6321D8-577D-7623-BB7F-B98C28293C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0066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7D97F-846A-D69C-6C64-85056E560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B5F53B-65ED-D6AE-C812-CBD5F94EA2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99E5FF-FB2D-A6BA-87DE-42B5E422F7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8B6058-6AE0-7BD2-9BDB-AE05A85273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2672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ravellingindonesia.com/permainan-egrang-bambu-dolanan-tradisional-anak-indonesia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_lef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888" y="73152"/>
            <a:ext cx="1423446" cy="846369"/>
          </a:xfrm>
          <a:prstGeom prst="rect">
            <a:avLst/>
          </a:prstGeom>
        </p:spPr>
      </p:pic>
      <p:pic>
        <p:nvPicPr>
          <p:cNvPr id="3" name="Image 1" descr="assets/logo_r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883" y="53035"/>
            <a:ext cx="1905610" cy="75529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48640" y="1691640"/>
            <a:ext cx="73152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30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Analysis of Cultural Values in the Traditional Game of </a:t>
            </a:r>
            <a:r>
              <a:rPr lang="en-US" sz="3000" b="1" dirty="0" err="1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Jajangkungan</a:t>
            </a:r>
            <a:r>
              <a:rPr lang="en-US" sz="30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</a:t>
            </a:r>
          </a:p>
          <a:p>
            <a:pPr marL="0" indent="0" algn="l">
              <a:lnSpc>
                <a:spcPct val="112000"/>
              </a:lnSpc>
              <a:buNone/>
            </a:pPr>
            <a:r>
              <a:rPr lang="en-US" sz="30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Critical Literature Review</a:t>
            </a:r>
            <a:endParaRPr lang="en-US" sz="3000" dirty="0"/>
          </a:p>
        </p:txBody>
      </p:sp>
      <p:sp>
        <p:nvSpPr>
          <p:cNvPr id="6" name="Text 2"/>
          <p:cNvSpPr/>
          <p:nvPr/>
        </p:nvSpPr>
        <p:spPr>
          <a:xfrm>
            <a:off x="548640" y="4160520"/>
            <a:ext cx="4206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Presented by:
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Amany Adeannisa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4572001" y="4160520"/>
            <a:ext cx="41714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Affiliation:
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Arts Education Study Program, Faculty of Master Degree,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Indonesia University of Education, Bandung, Indonesia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_lef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888" y="73152"/>
            <a:ext cx="1423446" cy="846369"/>
          </a:xfrm>
          <a:prstGeom prst="rect">
            <a:avLst/>
          </a:prstGeom>
        </p:spPr>
      </p:pic>
      <p:pic>
        <p:nvPicPr>
          <p:cNvPr id="3" name="Image 1" descr="assets/logo_r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883" y="53035"/>
            <a:ext cx="1905610" cy="75529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987552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8732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Background</a:t>
            </a:r>
            <a:endParaRPr lang="en-US" sz="2600" dirty="0"/>
          </a:p>
        </p:txBody>
      </p:sp>
      <p:sp>
        <p:nvSpPr>
          <p:cNvPr id="5" name="Text 1"/>
          <p:cNvSpPr/>
          <p:nvPr/>
        </p:nvSpPr>
        <p:spPr>
          <a:xfrm>
            <a:off x="457200" y="1474968"/>
            <a:ext cx="50292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2000"/>
              </a:lnSpc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Traditional games are a cultural heritage passed down through generations, embodying social, educational, and local wisdom values.</a:t>
            </a:r>
            <a:endParaRPr lang="en-US" sz="1250" dirty="0"/>
          </a:p>
          <a:p>
            <a:pPr marL="228600" indent="-228600">
              <a:lnSpc>
                <a:spcPct val="112000"/>
              </a:lnSpc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digital era has reducing children's interest toward smartphones and social media, yet has not erased its unique appeal.</a:t>
            </a:r>
            <a:endParaRPr lang="en-US" sz="1250" dirty="0"/>
          </a:p>
          <a:p>
            <a:pPr marL="228600" indent="-228600">
              <a:lnSpc>
                <a:spcPct val="112000"/>
              </a:lnSpc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Previous research has mainly examined motoric skill, socio-emotional, and character benefits grounded in local philosophy.</a:t>
            </a:r>
            <a:endParaRPr lang="en-US" sz="1250" dirty="0"/>
          </a:p>
          <a:p>
            <a:pPr marL="228600" indent="-228600">
              <a:lnSpc>
                <a:spcPct val="112000"/>
              </a:lnSpc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Benefits keep expanding: physical literacy, public health, reduced device addiction, and contributions to the character-building agenda across social, economic, and environmental dimensions.</a:t>
            </a:r>
            <a:endParaRPr lang="en-US" sz="1250" dirty="0"/>
          </a:p>
        </p:txBody>
      </p:sp>
      <p:sp>
        <p:nvSpPr>
          <p:cNvPr id="12" name="Text 8"/>
          <p:cNvSpPr/>
          <p:nvPr/>
        </p:nvSpPr>
        <p:spPr>
          <a:xfrm>
            <a:off x="457200" y="4832604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F5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Analysis of Cultural Values in the Traditional Game of </a:t>
            </a:r>
            <a:r>
              <a:rPr lang="en-US" sz="900" dirty="0" err="1">
                <a:solidFill>
                  <a:srgbClr val="5F5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Jajangkungan</a:t>
            </a:r>
            <a:r>
              <a:rPr lang="en-US" sz="900" dirty="0">
                <a:solidFill>
                  <a:srgbClr val="5F5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Critical Literature Review</a:t>
            </a:r>
          </a:p>
        </p:txBody>
      </p:sp>
      <p:sp>
        <p:nvSpPr>
          <p:cNvPr id="13" name="Text 9"/>
          <p:cNvSpPr/>
          <p:nvPr/>
        </p:nvSpPr>
        <p:spPr>
          <a:xfrm>
            <a:off x="8229600" y="48326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5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pic>
        <p:nvPicPr>
          <p:cNvPr id="1026" name="Picture 2" descr="Permainan Egrang Bambu, Dolanan Tradisional Anak Indonesia">
            <a:extLst>
              <a:ext uri="{FF2B5EF4-FFF2-40B4-BE49-F238E27FC236}">
                <a16:creationId xmlns:a16="http://schemas.microsoft.com/office/drawing/2014/main" id="{2E56F6E9-1D5F-6A9F-911E-180E7F666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2415" y="1703487"/>
            <a:ext cx="3352316" cy="2233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8">
            <a:extLst>
              <a:ext uri="{FF2B5EF4-FFF2-40B4-BE49-F238E27FC236}">
                <a16:creationId xmlns:a16="http://schemas.microsoft.com/office/drawing/2014/main" id="{CE084BDB-E9C0-04E0-F199-13BAC5879E73}"/>
              </a:ext>
            </a:extLst>
          </p:cNvPr>
          <p:cNvSpPr/>
          <p:nvPr/>
        </p:nvSpPr>
        <p:spPr>
          <a:xfrm>
            <a:off x="5672415" y="3968732"/>
            <a:ext cx="3578087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 err="1">
                <a:solidFill>
                  <a:srgbClr val="5F5F5F"/>
                </a:solidFill>
                <a:latin typeface="Arial" pitchFamily="34" charset="0"/>
                <a:cs typeface="Arial" pitchFamily="34" charset="-120"/>
              </a:rPr>
              <a:t>Source: </a:t>
            </a:r>
            <a:r>
              <a:rPr lang="en-US" sz="900" dirty="0">
                <a:hlinkClick r:id="rId6"/>
              </a:rPr>
              <a:t>Bamboo Stilt (Egrang) Game, a Traditional Indonesian Children's Game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_lef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888" y="73152"/>
            <a:ext cx="1423446" cy="846369"/>
          </a:xfrm>
          <a:prstGeom prst="rect">
            <a:avLst/>
          </a:prstGeom>
        </p:spPr>
      </p:pic>
      <p:pic>
        <p:nvPicPr>
          <p:cNvPr id="3" name="Image 1" descr="assets/logo_r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883" y="53035"/>
            <a:ext cx="1905610" cy="75529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987552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8732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 Statement and Research Novelty</a:t>
            </a:r>
            <a:endParaRPr lang="en-US" sz="2600" dirty="0"/>
          </a:p>
        </p:txBody>
      </p:sp>
      <p:sp>
        <p:nvSpPr>
          <p:cNvPr id="5" name="Shape 1"/>
          <p:cNvSpPr/>
          <p:nvPr/>
        </p:nvSpPr>
        <p:spPr>
          <a:xfrm>
            <a:off x="457200" y="1783080"/>
            <a:ext cx="3977640" cy="2880360"/>
          </a:xfrm>
          <a:prstGeom prst="roundRect">
            <a:avLst>
              <a:gd name="adj" fmla="val 1905"/>
            </a:avLst>
          </a:prstGeom>
          <a:solidFill>
            <a:srgbClr val="F5F1EE"/>
          </a:solidFill>
          <a:ln/>
        </p:spPr>
      </p:sp>
      <p:sp>
        <p:nvSpPr>
          <p:cNvPr id="6" name="Text 2"/>
          <p:cNvSpPr/>
          <p:nvPr/>
        </p:nvSpPr>
        <p:spPr>
          <a:xfrm>
            <a:off x="685800" y="1965960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732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Previous Research Landscape</a:t>
            </a:r>
            <a:endParaRPr lang="en-US" sz="1400" dirty="0"/>
          </a:p>
        </p:txBody>
      </p:sp>
      <p:sp>
        <p:nvSpPr>
          <p:cNvPr id="7" name="Text 3"/>
          <p:cNvSpPr/>
          <p:nvPr/>
        </p:nvSpPr>
        <p:spPr>
          <a:xfrm>
            <a:off x="685800" y="23774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studies frame traditional games merely in terms of physical or psychological function.</a:t>
            </a:r>
            <a:endParaRPr lang="en-US" sz="11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•"/>
            </a:pPr>
            <a:r>
              <a:rPr lang="en-US" sz="1150" dirty="0" err="1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Little attention has been paid to the link between physical-motor development and the instilling of cultural values.</a:t>
            </a:r>
            <a:endParaRPr lang="en-US" sz="11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cultural values embedded in the materials, gameplay, and symbolic meaning of Jajangkungan (Sundanese stilts) remain understudied.</a:t>
            </a:r>
            <a:endParaRPr lang="en-US" sz="1150" dirty="0"/>
          </a:p>
        </p:txBody>
      </p:sp>
      <p:sp>
        <p:nvSpPr>
          <p:cNvPr id="8" name="Shape 4"/>
          <p:cNvSpPr/>
          <p:nvPr/>
        </p:nvSpPr>
        <p:spPr>
          <a:xfrm>
            <a:off x="4709160" y="1783080"/>
            <a:ext cx="3977640" cy="2880360"/>
          </a:xfrm>
          <a:prstGeom prst="roundRect">
            <a:avLst>
              <a:gd name="adj" fmla="val 1905"/>
            </a:avLst>
          </a:prstGeom>
          <a:solidFill>
            <a:srgbClr val="873249"/>
          </a:solidFill>
          <a:ln/>
        </p:spPr>
      </p:sp>
      <p:sp>
        <p:nvSpPr>
          <p:cNvPr id="9" name="Text 5"/>
          <p:cNvSpPr/>
          <p:nvPr/>
        </p:nvSpPr>
        <p:spPr>
          <a:xfrm>
            <a:off x="4937760" y="1965960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Novelty of This Study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4937760" y="23774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Maps the integration of Jajangkungan's cultural values using Huxley's cultural component framework (artefacts, mentifacts, sociofacts).</a:t>
            </a:r>
            <a:endParaRPr lang="en-US" sz="11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•"/>
            </a:pPr>
            <a:r>
              <a:rPr lang="en-US" sz="1150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Unites perspectives on social cultural values and ethnic-cultural language.</a:t>
            </a:r>
            <a:endParaRPr lang="en-US" sz="1150" dirty="0"/>
          </a:p>
          <a:p>
            <a:pPr marL="203200" indent="-203200">
              <a:lnSpc>
                <a:spcPct val="112000"/>
              </a:lnSpc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Affirms Jajangkungan's position as a medium for national character education, not merely physical amusement.</a:t>
            </a:r>
            <a:endParaRPr lang="en-US" sz="1150" dirty="0"/>
          </a:p>
        </p:txBody>
      </p:sp>
      <p:sp>
        <p:nvSpPr>
          <p:cNvPr id="11" name="Text 7"/>
          <p:cNvSpPr/>
          <p:nvPr/>
        </p:nvSpPr>
        <p:spPr>
          <a:xfrm>
            <a:off x="457200" y="4832604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>
                <a:solidFill>
                  <a:srgbClr val="5F5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Analysis of Cultural Values in the Traditional Game of </a:t>
            </a:r>
            <a:r>
              <a:rPr lang="en-US" sz="900" dirty="0" err="1">
                <a:solidFill>
                  <a:srgbClr val="5F5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Jajangkungan</a:t>
            </a:r>
            <a:r>
              <a:rPr lang="en-US" sz="900" dirty="0">
                <a:solidFill>
                  <a:srgbClr val="5F5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Critical Literature Review</a:t>
            </a:r>
          </a:p>
        </p:txBody>
      </p:sp>
      <p:sp>
        <p:nvSpPr>
          <p:cNvPr id="12" name="Text 8"/>
          <p:cNvSpPr/>
          <p:nvPr/>
        </p:nvSpPr>
        <p:spPr>
          <a:xfrm>
            <a:off x="8229600" y="48326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5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F673A6-334F-BB56-1B31-470CF82A8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_left.png">
            <a:extLst>
              <a:ext uri="{FF2B5EF4-FFF2-40B4-BE49-F238E27FC236}">
                <a16:creationId xmlns:a16="http://schemas.microsoft.com/office/drawing/2014/main" id="{F10A0D39-F78E-8280-FA2E-8B50E10D24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888" y="73152"/>
            <a:ext cx="1423446" cy="846369"/>
          </a:xfrm>
          <a:prstGeom prst="rect">
            <a:avLst/>
          </a:prstGeom>
        </p:spPr>
      </p:pic>
      <p:pic>
        <p:nvPicPr>
          <p:cNvPr id="3" name="Image 1" descr="assets/logo_right.png">
            <a:extLst>
              <a:ext uri="{FF2B5EF4-FFF2-40B4-BE49-F238E27FC236}">
                <a16:creationId xmlns:a16="http://schemas.microsoft.com/office/drawing/2014/main" id="{423ACC5F-08ED-DF1A-E699-8A92137D70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883" y="53035"/>
            <a:ext cx="1905610" cy="755294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8B620D3D-138A-5CC9-9D13-26DCC4A75CF4}"/>
              </a:ext>
            </a:extLst>
          </p:cNvPr>
          <p:cNvSpPr/>
          <p:nvPr/>
        </p:nvSpPr>
        <p:spPr>
          <a:xfrm>
            <a:off x="457200" y="987552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8732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Literature Review</a:t>
            </a:r>
            <a:endParaRPr lang="en-US" sz="2600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F70408E9-66DF-C703-2265-BB28861729CF}"/>
              </a:ext>
            </a:extLst>
          </p:cNvPr>
          <p:cNvSpPr/>
          <p:nvPr/>
        </p:nvSpPr>
        <p:spPr>
          <a:xfrm>
            <a:off x="457200" y="4832604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>
                <a:solidFill>
                  <a:srgbClr val="5F5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Analysis of Cultural Values in the Traditional Game of </a:t>
            </a:r>
            <a:r>
              <a:rPr lang="en-US" sz="900" dirty="0" err="1">
                <a:solidFill>
                  <a:srgbClr val="5F5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Jajangkungan</a:t>
            </a:r>
            <a:r>
              <a:rPr lang="en-US" sz="900" dirty="0">
                <a:solidFill>
                  <a:srgbClr val="5F5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Critical Literature Review</a:t>
            </a:r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A5BE99F3-F43C-768C-D4AD-8F1741DACB8F}"/>
              </a:ext>
            </a:extLst>
          </p:cNvPr>
          <p:cNvSpPr/>
          <p:nvPr/>
        </p:nvSpPr>
        <p:spPr>
          <a:xfrm>
            <a:off x="8229600" y="48326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5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96ECE1-F2CA-62EA-9218-A23A6C408AB1}"/>
              </a:ext>
            </a:extLst>
          </p:cNvPr>
          <p:cNvSpPr txBox="1"/>
          <p:nvPr/>
        </p:nvSpPr>
        <p:spPr>
          <a:xfrm>
            <a:off x="457200" y="1554480"/>
            <a:ext cx="6917635" cy="3037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D" dirty="0"/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7DB08B59-05CB-6072-A451-5286FCDCD0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0216857"/>
              </p:ext>
            </p:extLst>
          </p:nvPr>
        </p:nvGraphicFramePr>
        <p:xfrm>
          <a:off x="437322" y="1380656"/>
          <a:ext cx="8448260" cy="3212317"/>
        </p:xfrm>
        <a:graphic>
          <a:graphicData uri="http://schemas.openxmlformats.org/drawingml/2006/table">
            <a:tbl>
              <a:tblPr/>
              <a:tblGrid>
                <a:gridCol w="338693">
                  <a:extLst>
                    <a:ext uri="{9D8B030D-6E8A-4147-A177-3AD203B41FA5}">
                      <a16:colId xmlns:a16="http://schemas.microsoft.com/office/drawing/2014/main" val="2112622080"/>
                    </a:ext>
                  </a:extLst>
                </a:gridCol>
                <a:gridCol w="1989626">
                  <a:extLst>
                    <a:ext uri="{9D8B030D-6E8A-4147-A177-3AD203B41FA5}">
                      <a16:colId xmlns:a16="http://schemas.microsoft.com/office/drawing/2014/main" val="1251325928"/>
                    </a:ext>
                  </a:extLst>
                </a:gridCol>
                <a:gridCol w="6119941">
                  <a:extLst>
                    <a:ext uri="{9D8B030D-6E8A-4147-A177-3AD203B41FA5}">
                      <a16:colId xmlns:a16="http://schemas.microsoft.com/office/drawing/2014/main" val="1492854444"/>
                    </a:ext>
                  </a:extLst>
                </a:gridCol>
              </a:tblGrid>
              <a:tr h="859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100" dirty="0">
                          <a:solidFill>
                            <a:schemeClr val="bg1"/>
                          </a:solidFill>
                        </a:rPr>
                        <a:t>No.</a:t>
                      </a:r>
                    </a:p>
                  </a:txBody>
                  <a:tcPr marL="23137" marR="23137" marT="11568" marB="1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324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100" dirty="0">
                          <a:solidFill>
                            <a:schemeClr val="bg1"/>
                          </a:solidFill>
                        </a:rPr>
                        <a:t>Reference</a:t>
                      </a:r>
                    </a:p>
                  </a:txBody>
                  <a:tcPr marL="23137" marR="23137" marT="11568" marB="1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324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100" dirty="0">
                          <a:solidFill>
                            <a:schemeClr val="bg1"/>
                          </a:solidFill>
                        </a:rPr>
                        <a:t>Conclusion</a:t>
                      </a:r>
                    </a:p>
                  </a:txBody>
                  <a:tcPr marL="23137" marR="23137" marT="11568" marB="1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32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11617"/>
                  </a:ext>
                </a:extLst>
              </a:tr>
              <a:tr h="74073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100" dirty="0"/>
                        <a:t>1</a:t>
                      </a:r>
                    </a:p>
                  </a:txBody>
                  <a:tcPr marL="23137" marR="23137" marT="11568" marB="1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 dirty="0"/>
                        <a:t>Rahmat, A. D., </a:t>
                      </a:r>
                      <a:r>
                        <a:rPr lang="en-US" sz="1100" dirty="0" err="1"/>
                        <a:t>Wilujeng</a:t>
                      </a:r>
                      <a:r>
                        <a:rPr lang="en-US" sz="1100" dirty="0"/>
                        <a:t>, I., &amp; </a:t>
                      </a:r>
                      <a:r>
                        <a:rPr lang="en-US" sz="1100" dirty="0" err="1"/>
                        <a:t>Kuswanto</a:t>
                      </a:r>
                      <a:r>
                        <a:rPr lang="en-US" sz="1100" dirty="0"/>
                        <a:t>, H. (2023). </a:t>
                      </a:r>
                      <a:r>
                        <a:rPr lang="en-US" sz="1100" i="1" dirty="0"/>
                        <a:t>Journal of Science Learning</a:t>
                      </a:r>
                      <a:r>
                        <a:rPr lang="en-US" sz="1100" dirty="0"/>
                        <a:t>, 6(4), 435–441.</a:t>
                      </a:r>
                    </a:p>
                  </a:txBody>
                  <a:tcPr marL="23137" marR="23137" marT="11568" marB="1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DB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 b="1" dirty="0"/>
                        <a:t>The MOLERAVA mobile-learning app built on an </a:t>
                      </a:r>
                      <a:r>
                        <a:rPr lang="en-US" sz="1100" b="1" dirty="0" err="1"/>
                        <a:t>Egrang</a:t>
                      </a:r>
                      <a:r>
                        <a:rPr lang="en-US" sz="1100" b="1" dirty="0"/>
                        <a:t> mini-game </a:t>
                      </a:r>
                      <a:r>
                        <a:rPr lang="en-US" sz="1100" dirty="0"/>
                        <a:t>significantly improved junior-high students' multiple-representation skills in physics compared with textbook instruction; </a:t>
                      </a:r>
                      <a:r>
                        <a:rPr lang="en-US" sz="1100" b="1" dirty="0" err="1"/>
                        <a:t>Egrang</a:t>
                      </a:r>
                      <a:r>
                        <a:rPr lang="en-US" sz="1100" b="1" dirty="0"/>
                        <a:t> is framed as West Javanese local wisdom reflecting balance and physical agility</a:t>
                      </a:r>
                      <a:r>
                        <a:rPr lang="en-US" sz="1100" dirty="0"/>
                        <a:t>.</a:t>
                      </a:r>
                    </a:p>
                  </a:txBody>
                  <a:tcPr marL="23137" marR="23137" marT="11568" marB="1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DB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058731"/>
                  </a:ext>
                </a:extLst>
              </a:tr>
              <a:tr h="62061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100" dirty="0"/>
                        <a:t>2</a:t>
                      </a:r>
                    </a:p>
                  </a:txBody>
                  <a:tcPr marL="23137" marR="23137" marT="11568" marB="1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100" dirty="0"/>
                        <a:t>Fitri, M., Nur, H. A., &amp; Putri, W. (2020). </a:t>
                      </a:r>
                      <a:r>
                        <a:rPr lang="de-DE" sz="1100" i="1" dirty="0"/>
                        <a:t>Frontiers in Psychology</a:t>
                      </a:r>
                      <a:r>
                        <a:rPr lang="de-DE" sz="1100" dirty="0"/>
                        <a:t>, 11, 587196.</a:t>
                      </a:r>
                    </a:p>
                  </a:txBody>
                  <a:tcPr marL="23137" marR="23137" marT="11568" marB="1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 b="1" dirty="0" err="1"/>
                        <a:t>Jajangkungan</a:t>
                      </a:r>
                      <a:r>
                        <a:rPr lang="en-US" sz="1100" b="1" dirty="0"/>
                        <a:t>/</a:t>
                      </a:r>
                      <a:r>
                        <a:rPr lang="en-US" sz="1100" b="1" dirty="0" err="1"/>
                        <a:t>Egrang</a:t>
                      </a:r>
                      <a:r>
                        <a:rPr lang="en-US" sz="1100" b="1" dirty="0"/>
                        <a:t>, first popularized in West Java</a:t>
                      </a:r>
                      <a:r>
                        <a:rPr lang="en-US" sz="1100" dirty="0"/>
                        <a:t>, carries values of </a:t>
                      </a:r>
                      <a:r>
                        <a:rPr lang="en-US" sz="1100" b="1" dirty="0"/>
                        <a:t>balance and courage </a:t>
                      </a:r>
                      <a:r>
                        <a:rPr lang="en-US" sz="1100" dirty="0"/>
                        <a:t>in its physical practice, and social harmony and cultural identity in its communal staging during Independence Day celebrations.</a:t>
                      </a:r>
                    </a:p>
                  </a:txBody>
                  <a:tcPr marL="23137" marR="23137" marT="11568" marB="1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411576"/>
                  </a:ext>
                </a:extLst>
              </a:tr>
              <a:tr h="50049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100" dirty="0"/>
                        <a:t>3</a:t>
                      </a:r>
                    </a:p>
                  </a:txBody>
                  <a:tcPr marL="23137" marR="23137" marT="11568" marB="1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100" dirty="0" err="1"/>
                        <a:t>Luchoro</a:t>
                      </a:r>
                      <a:r>
                        <a:rPr lang="en-ID" sz="1100" dirty="0"/>
                        <a:t>-Parrilla, R., et al. (2021). </a:t>
                      </a:r>
                      <a:r>
                        <a:rPr lang="en-ID" sz="1100" i="1" dirty="0"/>
                        <a:t>Frontiers in Psychology</a:t>
                      </a:r>
                      <a:r>
                        <a:rPr lang="en-ID" sz="1100" dirty="0"/>
                        <a:t>, 12, 586238.</a:t>
                      </a:r>
                    </a:p>
                  </a:txBody>
                  <a:tcPr marL="23137" marR="23137" marT="11568" marB="1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DB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 dirty="0"/>
                        <a:t>A game's internal structure (</a:t>
                      </a:r>
                      <a:r>
                        <a:rPr lang="en-US" sz="1100" b="1" dirty="0"/>
                        <a:t>rules, objects, interactions</a:t>
                      </a:r>
                      <a:r>
                        <a:rPr lang="en-US" sz="1100" dirty="0"/>
                        <a:t>) can be read as </a:t>
                      </a:r>
                      <a:r>
                        <a:rPr lang="en-US" sz="1100" b="1" dirty="0"/>
                        <a:t>an expression of its surrounding culture</a:t>
                      </a:r>
                      <a:r>
                        <a:rPr lang="en-US" sz="1100" dirty="0"/>
                        <a:t>, based on an </a:t>
                      </a:r>
                      <a:r>
                        <a:rPr lang="en-US" sz="1100" dirty="0" err="1"/>
                        <a:t>ethnomotor</a:t>
                      </a:r>
                      <a:r>
                        <a:rPr lang="en-US" sz="1100" dirty="0"/>
                        <a:t> analysis of 513 Canary Islands traditional games.</a:t>
                      </a:r>
                    </a:p>
                  </a:txBody>
                  <a:tcPr marL="23137" marR="23137" marT="11568" marB="1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DB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017475"/>
                  </a:ext>
                </a:extLst>
              </a:tr>
              <a:tr h="44043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100" dirty="0"/>
                        <a:t>4</a:t>
                      </a:r>
                    </a:p>
                  </a:txBody>
                  <a:tcPr marL="23137" marR="23137" marT="11568" marB="1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100" dirty="0"/>
                        <a:t>García-Monge, A., Rodríguez-Navarro, H., &amp; Bores-García, D. (2021). </a:t>
                      </a:r>
                      <a:r>
                        <a:rPr lang="en-ID" sz="1100" i="1" dirty="0"/>
                        <a:t>Frontiers in Psychology</a:t>
                      </a:r>
                      <a:r>
                        <a:rPr lang="en-ID" sz="1100" dirty="0"/>
                        <a:t>, 12, 676590.</a:t>
                      </a:r>
                    </a:p>
                  </a:txBody>
                  <a:tcPr marL="23137" marR="23137" marT="11568" marB="1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 dirty="0"/>
                        <a:t>Traditional games act as vehicles of </a:t>
                      </a:r>
                      <a:r>
                        <a:rPr lang="en-US" sz="1100" b="1" dirty="0"/>
                        <a:t>symbolic enculturation</a:t>
                      </a:r>
                      <a:r>
                        <a:rPr lang="en-US" sz="1100" dirty="0"/>
                        <a:t>, transmitting embedded </a:t>
                      </a:r>
                      <a:r>
                        <a:rPr lang="en-US" sz="1100" b="1" dirty="0"/>
                        <a:t>cultural values </a:t>
                      </a:r>
                      <a:r>
                        <a:rPr lang="en-US" sz="1100" dirty="0"/>
                        <a:t>to children even without formal instruction.</a:t>
                      </a:r>
                    </a:p>
                  </a:txBody>
                  <a:tcPr marL="23137" marR="23137" marT="11568" marB="1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534475"/>
                  </a:ext>
                </a:extLst>
              </a:tr>
              <a:tr h="44043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100" dirty="0"/>
                        <a:t>5</a:t>
                      </a:r>
                    </a:p>
                  </a:txBody>
                  <a:tcPr marL="23137" marR="23137" marT="11568" marB="1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100" dirty="0"/>
                        <a:t>Dwimagistri Sukmana, E., et al. (2025). </a:t>
                      </a:r>
                      <a:r>
                        <a:rPr lang="it-IT" sz="1100" i="1" dirty="0"/>
                        <a:t>Retos</a:t>
                      </a:r>
                      <a:r>
                        <a:rPr lang="it-IT" sz="1100" dirty="0"/>
                        <a:t>, 69, 1278–1294.</a:t>
                      </a:r>
                    </a:p>
                  </a:txBody>
                  <a:tcPr marL="23137" marR="23137" marT="11568" marB="1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DB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 dirty="0"/>
                        <a:t>The terminology of Indonesian traditional sports carries </a:t>
                      </a:r>
                      <a:r>
                        <a:rPr lang="en-US" sz="1100" b="1" dirty="0"/>
                        <a:t>cultural meaning</a:t>
                      </a:r>
                      <a:r>
                        <a:rPr lang="en-US" sz="1100" dirty="0"/>
                        <a:t>, providing an </a:t>
                      </a:r>
                      <a:r>
                        <a:rPr lang="en-US" sz="1100" b="1" dirty="0"/>
                        <a:t>ethnolinguistic basis for reading local vocabulary as a carrier of heritage</a:t>
                      </a:r>
                      <a:r>
                        <a:rPr lang="en-US" sz="1100" dirty="0"/>
                        <a:t>.</a:t>
                      </a:r>
                    </a:p>
                  </a:txBody>
                  <a:tcPr marL="23137" marR="23137" marT="11568" marB="11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DB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50627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312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_lef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888" y="73152"/>
            <a:ext cx="1423446" cy="846369"/>
          </a:xfrm>
          <a:prstGeom prst="rect">
            <a:avLst/>
          </a:prstGeom>
        </p:spPr>
      </p:pic>
      <p:pic>
        <p:nvPicPr>
          <p:cNvPr id="3" name="Image 1" descr="assets/logo_r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883" y="53035"/>
            <a:ext cx="1905610" cy="75529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987552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8732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Method: Critical Literature Review (CLR)</a:t>
            </a:r>
            <a:endParaRPr lang="en-US" sz="2600" dirty="0"/>
          </a:p>
        </p:txBody>
      </p:sp>
      <p:sp>
        <p:nvSpPr>
          <p:cNvPr id="5" name="Shape 1"/>
          <p:cNvSpPr/>
          <p:nvPr/>
        </p:nvSpPr>
        <p:spPr>
          <a:xfrm>
            <a:off x="457200" y="1828800"/>
            <a:ext cx="1933956" cy="2697480"/>
          </a:xfrm>
          <a:prstGeom prst="roundRect">
            <a:avLst>
              <a:gd name="adj" fmla="val 2837"/>
            </a:avLst>
          </a:prstGeom>
          <a:solidFill>
            <a:srgbClr val="F5F1EE"/>
          </a:solidFill>
          <a:ln/>
        </p:spPr>
      </p:sp>
      <p:sp>
        <p:nvSpPr>
          <p:cNvPr id="6" name="Shape 2"/>
          <p:cNvSpPr/>
          <p:nvPr/>
        </p:nvSpPr>
        <p:spPr>
          <a:xfrm>
            <a:off x="1177290" y="2029968"/>
            <a:ext cx="493776" cy="493776"/>
          </a:xfrm>
          <a:prstGeom prst="ellipse">
            <a:avLst/>
          </a:prstGeom>
          <a:solidFill>
            <a:srgbClr val="873249"/>
          </a:solidFill>
          <a:ln/>
        </p:spPr>
      </p:sp>
      <p:sp>
        <p:nvSpPr>
          <p:cNvPr id="7" name="Text 3"/>
          <p:cNvSpPr/>
          <p:nvPr/>
        </p:nvSpPr>
        <p:spPr>
          <a:xfrm>
            <a:off x="1177290" y="2029968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4"/>
          <p:cNvSpPr/>
          <p:nvPr/>
        </p:nvSpPr>
        <p:spPr>
          <a:xfrm>
            <a:off x="594360" y="2651760"/>
            <a:ext cx="16596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8732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Database Search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594360" y="3154680"/>
            <a:ext cx="165963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5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articles in Scopus using the keywords: traditional game, cultural value, Jajangkungan, egrang, children development, ethnomotricity (2020–2026).</a:t>
            </a:r>
            <a:endParaRPr lang="en-US" sz="950" dirty="0"/>
          </a:p>
        </p:txBody>
      </p:sp>
      <p:sp>
        <p:nvSpPr>
          <p:cNvPr id="10" name="Text 6"/>
          <p:cNvSpPr/>
          <p:nvPr/>
        </p:nvSpPr>
        <p:spPr>
          <a:xfrm>
            <a:off x="2372868" y="1956816"/>
            <a:ext cx="4389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2555748" y="1828800"/>
            <a:ext cx="1933956" cy="2697480"/>
          </a:xfrm>
          <a:prstGeom prst="roundRect">
            <a:avLst>
              <a:gd name="adj" fmla="val 2837"/>
            </a:avLst>
          </a:prstGeom>
          <a:solidFill>
            <a:srgbClr val="F5F1EE"/>
          </a:solidFill>
          <a:ln/>
        </p:spPr>
      </p:sp>
      <p:sp>
        <p:nvSpPr>
          <p:cNvPr id="12" name="Shape 8"/>
          <p:cNvSpPr/>
          <p:nvPr/>
        </p:nvSpPr>
        <p:spPr>
          <a:xfrm>
            <a:off x="3275838" y="2029968"/>
            <a:ext cx="493776" cy="493776"/>
          </a:xfrm>
          <a:prstGeom prst="ellipse">
            <a:avLst/>
          </a:prstGeom>
          <a:solidFill>
            <a:srgbClr val="873249"/>
          </a:solidFill>
          <a:ln/>
        </p:spPr>
      </p:sp>
      <p:sp>
        <p:nvSpPr>
          <p:cNvPr id="13" name="Text 9"/>
          <p:cNvSpPr/>
          <p:nvPr/>
        </p:nvSpPr>
        <p:spPr>
          <a:xfrm>
            <a:off x="3275838" y="2029968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0"/>
          <p:cNvSpPr/>
          <p:nvPr/>
        </p:nvSpPr>
        <p:spPr>
          <a:xfrm>
            <a:off x="2692908" y="2651760"/>
            <a:ext cx="16596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8732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Selection Criteria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2692908" y="3154680"/>
            <a:ext cx="165963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5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Inclusion: articles discussing traditional games and </a:t>
            </a:r>
            <a:r>
              <a:rPr lang="en-US" sz="950" dirty="0" err="1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jajangkungan</a:t>
            </a:r>
            <a:r>
              <a:rPr lang="en-US" sz="95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</a:p>
          <a:p>
            <a:pPr marL="0" indent="0" algn="l">
              <a:lnSpc>
                <a:spcPct val="115000"/>
              </a:lnSpc>
              <a:buNone/>
            </a:pPr>
            <a:endParaRPr lang="en-US" sz="950" dirty="0" err="1">
              <a:solidFill>
                <a:srgbClr val="232323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15000"/>
              </a:lnSpc>
              <a:buNone/>
            </a:pPr>
            <a:r>
              <a:rPr lang="en-US" sz="950" dirty="0" err="1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Exclusion: articles with incomplete DOIs.</a:t>
            </a:r>
            <a:endParaRPr lang="en-US" sz="950" dirty="0"/>
          </a:p>
        </p:txBody>
      </p:sp>
      <p:sp>
        <p:nvSpPr>
          <p:cNvPr id="16" name="Text 12"/>
          <p:cNvSpPr/>
          <p:nvPr/>
        </p:nvSpPr>
        <p:spPr>
          <a:xfrm>
            <a:off x="4471416" y="1956816"/>
            <a:ext cx="4389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3"/>
          <p:cNvSpPr/>
          <p:nvPr/>
        </p:nvSpPr>
        <p:spPr>
          <a:xfrm>
            <a:off x="4654296" y="1828800"/>
            <a:ext cx="1933956" cy="2697480"/>
          </a:xfrm>
          <a:prstGeom prst="roundRect">
            <a:avLst>
              <a:gd name="adj" fmla="val 2837"/>
            </a:avLst>
          </a:prstGeom>
          <a:solidFill>
            <a:srgbClr val="F5F1EE"/>
          </a:solidFill>
          <a:ln/>
        </p:spPr>
      </p:sp>
      <p:sp>
        <p:nvSpPr>
          <p:cNvPr id="18" name="Shape 14"/>
          <p:cNvSpPr/>
          <p:nvPr/>
        </p:nvSpPr>
        <p:spPr>
          <a:xfrm>
            <a:off x="5374386" y="2029968"/>
            <a:ext cx="493776" cy="493776"/>
          </a:xfrm>
          <a:prstGeom prst="ellipse">
            <a:avLst/>
          </a:prstGeom>
          <a:solidFill>
            <a:srgbClr val="873249"/>
          </a:solidFill>
          <a:ln/>
        </p:spPr>
      </p:sp>
      <p:sp>
        <p:nvSpPr>
          <p:cNvPr id="19" name="Text 15"/>
          <p:cNvSpPr/>
          <p:nvPr/>
        </p:nvSpPr>
        <p:spPr>
          <a:xfrm>
            <a:off x="5374386" y="2029968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6"/>
          <p:cNvSpPr/>
          <p:nvPr/>
        </p:nvSpPr>
        <p:spPr>
          <a:xfrm>
            <a:off x="4791456" y="2651760"/>
            <a:ext cx="16596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8732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Reduction</a:t>
            </a:r>
            <a:endParaRPr lang="en-US" sz="1200" dirty="0"/>
          </a:p>
        </p:txBody>
      </p:sp>
      <p:sp>
        <p:nvSpPr>
          <p:cNvPr id="21" name="Text 17"/>
          <p:cNvSpPr/>
          <p:nvPr/>
        </p:nvSpPr>
        <p:spPr>
          <a:xfrm>
            <a:off x="4791456" y="3154680"/>
            <a:ext cx="165963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5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selection process yielded 37 </a:t>
            </a:r>
            <a:r>
              <a:rPr lang="en-US" sz="950" dirty="0" err="1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scopus</a:t>
            </a:r>
            <a:r>
              <a:rPr lang="en-US" sz="95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international articles.</a:t>
            </a:r>
            <a:endParaRPr lang="en-US" sz="950" dirty="0"/>
          </a:p>
        </p:txBody>
      </p:sp>
      <p:sp>
        <p:nvSpPr>
          <p:cNvPr id="22" name="Text 18"/>
          <p:cNvSpPr/>
          <p:nvPr/>
        </p:nvSpPr>
        <p:spPr>
          <a:xfrm>
            <a:off x="6569964" y="1956816"/>
            <a:ext cx="4389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600" dirty="0"/>
          </a:p>
        </p:txBody>
      </p:sp>
      <p:sp>
        <p:nvSpPr>
          <p:cNvPr id="23" name="Shape 19"/>
          <p:cNvSpPr/>
          <p:nvPr/>
        </p:nvSpPr>
        <p:spPr>
          <a:xfrm>
            <a:off x="6752844" y="1828800"/>
            <a:ext cx="1933956" cy="2697480"/>
          </a:xfrm>
          <a:prstGeom prst="roundRect">
            <a:avLst>
              <a:gd name="adj" fmla="val 2837"/>
            </a:avLst>
          </a:prstGeom>
          <a:solidFill>
            <a:srgbClr val="F5F1EE"/>
          </a:solidFill>
          <a:ln/>
        </p:spPr>
      </p:sp>
      <p:sp>
        <p:nvSpPr>
          <p:cNvPr id="24" name="Shape 20"/>
          <p:cNvSpPr/>
          <p:nvPr/>
        </p:nvSpPr>
        <p:spPr>
          <a:xfrm>
            <a:off x="7472934" y="2029968"/>
            <a:ext cx="493776" cy="493776"/>
          </a:xfrm>
          <a:prstGeom prst="ellipse">
            <a:avLst/>
          </a:prstGeom>
          <a:solidFill>
            <a:srgbClr val="873249"/>
          </a:solidFill>
          <a:ln/>
        </p:spPr>
      </p:sp>
      <p:sp>
        <p:nvSpPr>
          <p:cNvPr id="25" name="Text 21"/>
          <p:cNvSpPr/>
          <p:nvPr/>
        </p:nvSpPr>
        <p:spPr>
          <a:xfrm>
            <a:off x="7472934" y="2029968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26" name="Text 22"/>
          <p:cNvSpPr/>
          <p:nvPr/>
        </p:nvSpPr>
        <p:spPr>
          <a:xfrm>
            <a:off x="6890004" y="2651760"/>
            <a:ext cx="16596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8732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In-Depth Critical Analysis</a:t>
            </a:r>
            <a:endParaRPr lang="en-US" sz="1200" dirty="0"/>
          </a:p>
        </p:txBody>
      </p:sp>
      <p:sp>
        <p:nvSpPr>
          <p:cNvPr id="27" name="Text 23"/>
          <p:cNvSpPr/>
          <p:nvPr/>
        </p:nvSpPr>
        <p:spPr>
          <a:xfrm>
            <a:off x="6890004" y="3154680"/>
            <a:ext cx="165963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5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articles were reviewed using a 4-pillar comparison matrix: research gap &amp; novelty, focus &amp; problem statement, methodological strengths/weaknesses, and state of the art.</a:t>
            </a:r>
            <a:endParaRPr lang="en-US" sz="950" dirty="0"/>
          </a:p>
        </p:txBody>
      </p:sp>
      <p:sp>
        <p:nvSpPr>
          <p:cNvPr id="28" name="Text 24"/>
          <p:cNvSpPr/>
          <p:nvPr/>
        </p:nvSpPr>
        <p:spPr>
          <a:xfrm>
            <a:off x="457200" y="4832604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>
                <a:solidFill>
                  <a:srgbClr val="5F5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Analysis of Cultural Values in the Traditional Game of </a:t>
            </a:r>
            <a:r>
              <a:rPr lang="en-US" sz="900" dirty="0" err="1">
                <a:solidFill>
                  <a:srgbClr val="5F5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Jajangkungan</a:t>
            </a:r>
            <a:r>
              <a:rPr lang="en-US" sz="900" dirty="0">
                <a:solidFill>
                  <a:srgbClr val="5F5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Critical Literature Review</a:t>
            </a:r>
          </a:p>
        </p:txBody>
      </p:sp>
      <p:sp>
        <p:nvSpPr>
          <p:cNvPr id="29" name="Text 25"/>
          <p:cNvSpPr/>
          <p:nvPr/>
        </p:nvSpPr>
        <p:spPr>
          <a:xfrm>
            <a:off x="8229600" y="48326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5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_lef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888" y="73152"/>
            <a:ext cx="1423446" cy="846369"/>
          </a:xfrm>
          <a:prstGeom prst="rect">
            <a:avLst/>
          </a:prstGeom>
        </p:spPr>
      </p:pic>
      <p:pic>
        <p:nvPicPr>
          <p:cNvPr id="3" name="Image 1" descr="assets/logo_r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883" y="53035"/>
            <a:ext cx="1905610" cy="75529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987552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8732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Cultural Value Synthesis: Huxley's Framework</a:t>
            </a:r>
            <a:endParaRPr lang="en-US" sz="2300" dirty="0"/>
          </a:p>
        </p:txBody>
      </p:sp>
      <p:sp>
        <p:nvSpPr>
          <p:cNvPr id="5" name="Text 1"/>
          <p:cNvSpPr/>
          <p:nvPr/>
        </p:nvSpPr>
        <p:spPr>
          <a:xfrm>
            <a:off x="457200" y="14813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F5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1. Manifestation of Cultural and Character Values in the Jajangkungan Game</a:t>
            </a:r>
            <a:endParaRPr lang="en-US" sz="11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571348"/>
              </p:ext>
            </p:extLst>
          </p:nvPr>
        </p:nvGraphicFramePr>
        <p:xfrm>
          <a:off x="457199" y="1828800"/>
          <a:ext cx="8286293" cy="2880360"/>
        </p:xfrm>
        <a:graphic>
          <a:graphicData uri="http://schemas.openxmlformats.org/drawingml/2006/table">
            <a:tbl>
              <a:tblPr/>
              <a:tblGrid>
                <a:gridCol w="1633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475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56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009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Cultural Dimension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7324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Manifestation in Jajangkungan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7324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Cultural &amp; Character Values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732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09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23232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Artefacts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23232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(Material Artefacts)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3232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Bamboo, sized cutting, and construction of footrests without synthetic materials.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3232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Simplicity, ecological local wisdom, and sustainable use of natural resources.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009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23232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Mentifacts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23232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(Cognitive &amp; Mental)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3232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Rules for maintaining dynamic balance at height, estimating motor coordination, and adapting body movement.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3232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Courage, perseverance, mental resilience (recovering from falls), focus, and life balance.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009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23232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Sociofacts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23232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(Socio-Cultural)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3232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Interaction while competing/playing together, mutual support, and agreeing on shared rules of play.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3232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Social harmony, peace-loving values, community togetherness, and mutual respect.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C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 2"/>
          <p:cNvSpPr/>
          <p:nvPr/>
        </p:nvSpPr>
        <p:spPr>
          <a:xfrm>
            <a:off x="457200" y="4832604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>
                <a:solidFill>
                  <a:srgbClr val="5F5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Analysis of Cultural Values in the Traditional Game of </a:t>
            </a:r>
            <a:r>
              <a:rPr lang="en-US" sz="900" dirty="0" err="1">
                <a:solidFill>
                  <a:srgbClr val="5F5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Jajangkungan</a:t>
            </a:r>
            <a:r>
              <a:rPr lang="en-US" sz="900" dirty="0">
                <a:solidFill>
                  <a:srgbClr val="5F5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Critical Literature Review</a:t>
            </a:r>
          </a:p>
        </p:txBody>
      </p:sp>
      <p:sp>
        <p:nvSpPr>
          <p:cNvPr id="8" name="Text 3"/>
          <p:cNvSpPr/>
          <p:nvPr/>
        </p:nvSpPr>
        <p:spPr>
          <a:xfrm>
            <a:off x="8229600" y="48326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5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_lef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888" y="73152"/>
            <a:ext cx="1423446" cy="846369"/>
          </a:xfrm>
          <a:prstGeom prst="rect">
            <a:avLst/>
          </a:prstGeom>
        </p:spPr>
      </p:pic>
      <p:pic>
        <p:nvPicPr>
          <p:cNvPr id="3" name="Image 1" descr="assets/logo_r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883" y="53035"/>
            <a:ext cx="1905610" cy="75529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987552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8732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Critical Discussion: Research Novelty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457200" y="1627632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critical synthesis highlights a common pattern that separates the functional-sporting domain from cultural ethnography. This study positions Jajangkungan as a medium for reintroducing traditional games through the integration of the following three pillars:</a:t>
            </a:r>
            <a:endParaRPr lang="en-US" sz="1250" dirty="0"/>
          </a:p>
        </p:txBody>
      </p:sp>
      <p:sp>
        <p:nvSpPr>
          <p:cNvPr id="6" name="Shape 2"/>
          <p:cNvSpPr/>
          <p:nvPr/>
        </p:nvSpPr>
        <p:spPr>
          <a:xfrm>
            <a:off x="457200" y="2651760"/>
            <a:ext cx="2621280" cy="1417320"/>
          </a:xfrm>
          <a:prstGeom prst="roundRect">
            <a:avLst>
              <a:gd name="adj" fmla="val 3871"/>
            </a:avLst>
          </a:prstGeom>
          <a:solidFill>
            <a:srgbClr val="F5F1EE"/>
          </a:solidFill>
          <a:ln/>
        </p:spPr>
      </p:sp>
      <p:sp>
        <p:nvSpPr>
          <p:cNvPr id="7" name="Text 3"/>
          <p:cNvSpPr/>
          <p:nvPr/>
        </p:nvSpPr>
        <p:spPr>
          <a:xfrm>
            <a:off x="640080" y="2788920"/>
            <a:ext cx="225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732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Ethnolinguistics</a:t>
            </a:r>
            <a:endParaRPr lang="en-US" sz="1300" dirty="0"/>
          </a:p>
        </p:txBody>
      </p:sp>
      <p:sp>
        <p:nvSpPr>
          <p:cNvPr id="8" name="Text 4"/>
          <p:cNvSpPr/>
          <p:nvPr/>
        </p:nvSpPr>
        <p:spPr>
          <a:xfrm>
            <a:off x="640080" y="3182112"/>
            <a:ext cx="2255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Preservation of local cultural-heritage terminology and vocabulary.</a:t>
            </a:r>
            <a:endParaRPr lang="en-US" sz="1050" dirty="0"/>
          </a:p>
        </p:txBody>
      </p:sp>
      <p:sp>
        <p:nvSpPr>
          <p:cNvPr id="9" name="Shape 5"/>
          <p:cNvSpPr/>
          <p:nvPr/>
        </p:nvSpPr>
        <p:spPr>
          <a:xfrm>
            <a:off x="3261360" y="2651760"/>
            <a:ext cx="2621280" cy="1417320"/>
          </a:xfrm>
          <a:prstGeom prst="roundRect">
            <a:avLst>
              <a:gd name="adj" fmla="val 3871"/>
            </a:avLst>
          </a:prstGeom>
          <a:solidFill>
            <a:srgbClr val="873249"/>
          </a:solidFill>
          <a:ln/>
        </p:spPr>
      </p:sp>
      <p:sp>
        <p:nvSpPr>
          <p:cNvPr id="10" name="Text 6"/>
          <p:cNvSpPr/>
          <p:nvPr/>
        </p:nvSpPr>
        <p:spPr>
          <a:xfrm>
            <a:off x="3444240" y="2788920"/>
            <a:ext cx="225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Peace-Loving Character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3444240" y="3182112"/>
            <a:ext cx="2255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Instilling values of peace through the interaction of playing together.</a:t>
            </a:r>
            <a:endParaRPr lang="en-US" sz="1050" dirty="0"/>
          </a:p>
        </p:txBody>
      </p:sp>
      <p:sp>
        <p:nvSpPr>
          <p:cNvPr id="12" name="Shape 8"/>
          <p:cNvSpPr/>
          <p:nvPr/>
        </p:nvSpPr>
        <p:spPr>
          <a:xfrm>
            <a:off x="6065520" y="2651760"/>
            <a:ext cx="2621280" cy="1417320"/>
          </a:xfrm>
          <a:prstGeom prst="roundRect">
            <a:avLst>
              <a:gd name="adj" fmla="val 3871"/>
            </a:avLst>
          </a:prstGeom>
          <a:solidFill>
            <a:srgbClr val="F5F1EE"/>
          </a:solidFill>
          <a:ln/>
        </p:spPr>
      </p:sp>
      <p:sp>
        <p:nvSpPr>
          <p:cNvPr id="13" name="Text 9"/>
          <p:cNvSpPr/>
          <p:nvPr/>
        </p:nvSpPr>
        <p:spPr>
          <a:xfrm>
            <a:off x="6248400" y="2788920"/>
            <a:ext cx="225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732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Sustainable Ecology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6248400" y="3182112"/>
            <a:ext cx="2255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framework for the sustainable use of natural resources.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457200" y="4832604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>
                <a:solidFill>
                  <a:srgbClr val="5F5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Analysis of Cultural Values in the Traditional Game of </a:t>
            </a:r>
            <a:r>
              <a:rPr lang="en-US" sz="900" dirty="0" err="1">
                <a:solidFill>
                  <a:srgbClr val="5F5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Jajangkungan</a:t>
            </a:r>
            <a:r>
              <a:rPr lang="en-US" sz="900" dirty="0">
                <a:solidFill>
                  <a:srgbClr val="5F5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Critical Literature Review</a:t>
            </a:r>
          </a:p>
        </p:txBody>
      </p:sp>
      <p:sp>
        <p:nvSpPr>
          <p:cNvPr id="17" name="Text 13"/>
          <p:cNvSpPr/>
          <p:nvPr/>
        </p:nvSpPr>
        <p:spPr>
          <a:xfrm>
            <a:off x="8229600" y="48326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5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_lef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888" y="73152"/>
            <a:ext cx="1423446" cy="846369"/>
          </a:xfrm>
          <a:prstGeom prst="rect">
            <a:avLst/>
          </a:prstGeom>
        </p:spPr>
      </p:pic>
      <p:pic>
        <p:nvPicPr>
          <p:cNvPr id="3" name="Image 1" descr="assets/logo_r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883" y="53035"/>
            <a:ext cx="1905610" cy="75529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987552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8732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600" dirty="0"/>
          </a:p>
        </p:txBody>
      </p:sp>
      <p:sp>
        <p:nvSpPr>
          <p:cNvPr id="7" name="Text 3"/>
          <p:cNvSpPr/>
          <p:nvPr/>
        </p:nvSpPr>
        <p:spPr>
          <a:xfrm>
            <a:off x="993618" y="2624725"/>
            <a:ext cx="7235982" cy="7163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12000"/>
              </a:lnSpc>
              <a:spcAft>
                <a:spcPts val="1000"/>
              </a:spcAft>
              <a:buSzPct val="100000"/>
            </a:pPr>
            <a:r>
              <a:rPr lang="en-US" sz="1400" b="1" dirty="0" err="1">
                <a:solidFill>
                  <a:srgbClr val="8732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traditional Jajangkungan game holds a range of cultural values, offering a practical step toward preserving local cultural heritage while also helping reduce addiction to smartphones and social media.</a:t>
            </a:r>
          </a:p>
          <a:p>
            <a:pPr algn="ctr">
              <a:lnSpc>
                <a:spcPct val="112000"/>
              </a:lnSpc>
              <a:spcAft>
                <a:spcPts val="1000"/>
              </a:spcAft>
              <a:buSzPct val="100000"/>
            </a:pPr>
            <a:endParaRPr lang="en-US" sz="1400" b="1" dirty="0">
              <a:solidFill>
                <a:srgbClr val="87324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457200" y="4832604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>
                <a:solidFill>
                  <a:srgbClr val="5F5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Analysis of Cultural Values in the Traditional Game of </a:t>
            </a:r>
            <a:r>
              <a:rPr lang="en-US" sz="900" dirty="0" err="1">
                <a:solidFill>
                  <a:srgbClr val="5F5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Jajangkungan</a:t>
            </a:r>
            <a:r>
              <a:rPr lang="en-US" sz="900" dirty="0">
                <a:solidFill>
                  <a:srgbClr val="5F5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Critical Literature Review</a:t>
            </a:r>
          </a:p>
        </p:txBody>
      </p:sp>
      <p:sp>
        <p:nvSpPr>
          <p:cNvPr id="12" name="Text 8"/>
          <p:cNvSpPr/>
          <p:nvPr/>
        </p:nvSpPr>
        <p:spPr>
          <a:xfrm>
            <a:off x="8229600" y="48326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5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3">
            <a:extLst>
              <a:ext uri="{FF2B5EF4-FFF2-40B4-BE49-F238E27FC236}">
                <a16:creationId xmlns:a16="http://schemas.microsoft.com/office/drawing/2014/main" id="{FE6619AD-1A5B-0492-1CCD-05080B928061}"/>
              </a:ext>
            </a:extLst>
          </p:cNvPr>
          <p:cNvSpPr/>
          <p:nvPr/>
        </p:nvSpPr>
        <p:spPr>
          <a:xfrm>
            <a:off x="954009" y="1618169"/>
            <a:ext cx="7235982" cy="7163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12000"/>
              </a:lnSpc>
              <a:spcAft>
                <a:spcPts val="1000"/>
              </a:spcAft>
              <a:buSzPct val="100000"/>
            </a:pPr>
            <a:r>
              <a:rPr lang="en-US" sz="1400" b="1" dirty="0">
                <a:solidFill>
                  <a:srgbClr val="8732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Traditional games are a heritage passed down through generations that is increasingly being replaced by digital media activities. </a:t>
            </a:r>
            <a:r>
              <a:rPr lang="en-US" sz="1400" b="1" dirty="0" err="1">
                <a:solidFill>
                  <a:srgbClr val="8732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games are not only about fun, but also serve as education in cultural values.</a:t>
            </a: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E67A9224-37C3-2CA3-6F1D-F1257A630679}"/>
              </a:ext>
            </a:extLst>
          </p:cNvPr>
          <p:cNvSpPr/>
          <p:nvPr/>
        </p:nvSpPr>
        <p:spPr>
          <a:xfrm>
            <a:off x="993618" y="3539501"/>
            <a:ext cx="7235982" cy="7163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12000"/>
              </a:lnSpc>
              <a:spcAft>
                <a:spcPts val="1000"/>
              </a:spcAft>
              <a:buSzPct val="100000"/>
            </a:pPr>
            <a:r>
              <a:rPr lang="en-US" sz="1400" b="1" dirty="0">
                <a:solidFill>
                  <a:srgbClr val="8732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future, recommended doing Field Research Qualitative-Experimental at West Java, in order documentation the practice of </a:t>
            </a:r>
            <a:r>
              <a:rPr lang="en-US" sz="1400" b="1" dirty="0" err="1">
                <a:solidFill>
                  <a:srgbClr val="8732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Jajangkungan</a:t>
            </a:r>
            <a:r>
              <a:rPr lang="en-US" sz="1400" b="1" dirty="0">
                <a:solidFill>
                  <a:srgbClr val="8732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as visually and empirically, and test the real impact on children’s character development.</a:t>
            </a:r>
          </a:p>
          <a:p>
            <a:pPr algn="ctr">
              <a:lnSpc>
                <a:spcPct val="112000"/>
              </a:lnSpc>
              <a:spcAft>
                <a:spcPts val="1000"/>
              </a:spcAft>
              <a:buSzPct val="100000"/>
            </a:pPr>
            <a:endParaRPr lang="en-US" sz="1400" b="1" dirty="0">
              <a:solidFill>
                <a:srgbClr val="87324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446D07-8556-3B9C-C422-D443CBBE2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_left.png">
            <a:extLst>
              <a:ext uri="{FF2B5EF4-FFF2-40B4-BE49-F238E27FC236}">
                <a16:creationId xmlns:a16="http://schemas.microsoft.com/office/drawing/2014/main" id="{99A8FCF9-A96E-E952-6624-CB7B8D8818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888" y="73152"/>
            <a:ext cx="1423446" cy="846369"/>
          </a:xfrm>
          <a:prstGeom prst="rect">
            <a:avLst/>
          </a:prstGeom>
        </p:spPr>
      </p:pic>
      <p:pic>
        <p:nvPicPr>
          <p:cNvPr id="3" name="Image 1" descr="assets/logo_right.png">
            <a:extLst>
              <a:ext uri="{FF2B5EF4-FFF2-40B4-BE49-F238E27FC236}">
                <a16:creationId xmlns:a16="http://schemas.microsoft.com/office/drawing/2014/main" id="{6D74A23E-9327-AE9D-A460-6F4EB5EE3C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883" y="53035"/>
            <a:ext cx="1905610" cy="755294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5828C4FC-A955-1C59-1C6E-F46EC43B27AC}"/>
              </a:ext>
            </a:extLst>
          </p:cNvPr>
          <p:cNvSpPr/>
          <p:nvPr/>
        </p:nvSpPr>
        <p:spPr>
          <a:xfrm>
            <a:off x="1828800" y="531744"/>
            <a:ext cx="2564296" cy="9852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8732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</a:t>
            </a:r>
            <a:endParaRPr lang="en-US" sz="2800" dirty="0">
              <a:solidFill>
                <a:srgbClr val="873249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37C9766-9016-E798-91E8-8FEFEAEB163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408" t="8834"/>
          <a:stretch>
            <a:fillRect/>
          </a:stretch>
        </p:blipFill>
        <p:spPr>
          <a:xfrm>
            <a:off x="11273" y="1527796"/>
            <a:ext cx="3358093" cy="30839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4A5D469-893D-E1E1-B20B-1A43441852C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2226" r="20160"/>
          <a:stretch>
            <a:fillRect/>
          </a:stretch>
        </p:blipFill>
        <p:spPr>
          <a:xfrm>
            <a:off x="2445028" y="1575067"/>
            <a:ext cx="2375452" cy="1686949"/>
          </a:xfrm>
          <a:prstGeom prst="rect">
            <a:avLst/>
          </a:prstGeom>
        </p:spPr>
      </p:pic>
      <p:sp>
        <p:nvSpPr>
          <p:cNvPr id="14" name="Text 7">
            <a:extLst>
              <a:ext uri="{FF2B5EF4-FFF2-40B4-BE49-F238E27FC236}">
                <a16:creationId xmlns:a16="http://schemas.microsoft.com/office/drawing/2014/main" id="{BB22ABF3-F141-F483-77A7-1583536FF564}"/>
              </a:ext>
            </a:extLst>
          </p:cNvPr>
          <p:cNvSpPr/>
          <p:nvPr/>
        </p:nvSpPr>
        <p:spPr>
          <a:xfrm>
            <a:off x="457200" y="4832604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>
                <a:solidFill>
                  <a:srgbClr val="5F5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Analysis of Cultural Values in the Traditional Game of </a:t>
            </a:r>
            <a:r>
              <a:rPr lang="en-US" sz="900" dirty="0" err="1">
                <a:solidFill>
                  <a:srgbClr val="5F5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Jajangkungan</a:t>
            </a:r>
            <a:r>
              <a:rPr lang="en-US" sz="900" dirty="0">
                <a:solidFill>
                  <a:srgbClr val="5F5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Critical Literature Review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46BD74E-006D-F01A-E35A-FB9C3EB608E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1646" r="20087"/>
          <a:stretch>
            <a:fillRect/>
          </a:stretch>
        </p:blipFill>
        <p:spPr>
          <a:xfrm>
            <a:off x="4728368" y="1542765"/>
            <a:ext cx="2375452" cy="299098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B0F7D43-ADBC-595C-6E5F-0DF225D840A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1491" r="20591"/>
          <a:stretch>
            <a:fillRect/>
          </a:stretch>
        </p:blipFill>
        <p:spPr>
          <a:xfrm>
            <a:off x="2425150" y="3180371"/>
            <a:ext cx="2231216" cy="155714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F0620E0-41EB-F601-2EF0-3B91F241A0B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0736" r="22402"/>
          <a:stretch>
            <a:fillRect/>
          </a:stretch>
        </p:blipFill>
        <p:spPr>
          <a:xfrm>
            <a:off x="7016478" y="1516988"/>
            <a:ext cx="2067888" cy="1981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792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_lef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888" y="73152"/>
            <a:ext cx="1423446" cy="846369"/>
          </a:xfrm>
          <a:prstGeom prst="rect">
            <a:avLst/>
          </a:prstGeom>
        </p:spPr>
      </p:pic>
      <p:pic>
        <p:nvPicPr>
          <p:cNvPr id="3" name="Image 1" descr="assets/logo_r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883" y="53035"/>
            <a:ext cx="1905610" cy="75529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48640" y="224028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9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3900" dirty="0"/>
          </a:p>
        </p:txBody>
      </p:sp>
      <p:sp>
        <p:nvSpPr>
          <p:cNvPr id="5" name="Text 1"/>
          <p:cNvSpPr/>
          <p:nvPr/>
        </p:nvSpPr>
        <p:spPr>
          <a:xfrm>
            <a:off x="548640" y="3831336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Presented by:
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Amany Adeannisa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aadeannisa@upi.edu</a:t>
            </a:r>
            <a:endParaRPr lang="en-US" sz="1000" dirty="0"/>
          </a:p>
        </p:txBody>
      </p:sp>
      <p:sp>
        <p:nvSpPr>
          <p:cNvPr id="6" name="Text 2"/>
          <p:cNvSpPr/>
          <p:nvPr/>
        </p:nvSpPr>
        <p:spPr>
          <a:xfrm>
            <a:off x="4937760" y="3831336"/>
            <a:ext cx="3749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Affiliation:
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Arts Education Study Program, Faculty of Master Degree,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Indonesia University of Education, Bandung, Indonesia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1112</Words>
  <Application>Microsoft Office PowerPoint</Application>
  <PresentationFormat>On-screen Show (16:9)</PresentationFormat>
  <Paragraphs>121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Amany Adeannisa</cp:lastModifiedBy>
  <cp:revision>12</cp:revision>
  <dcterms:created xsi:type="dcterms:W3CDTF">2026-09-19T07:20:58Z</dcterms:created>
  <dcterms:modified xsi:type="dcterms:W3CDTF">2026-09-23T15:19:51Z</dcterms:modified>
</cp:coreProperties>
</file>