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9"/>
  </p:notesMasterIdLst>
  <p:sldIdLst>
    <p:sldId id="256" r:id="rId2"/>
    <p:sldId id="258" r:id="rId3"/>
    <p:sldId id="259" r:id="rId4"/>
    <p:sldId id="260" r:id="rId5"/>
    <p:sldId id="263" r:id="rId6"/>
    <p:sldId id="262" r:id="rId7"/>
    <p:sldId id="257" r:id="rId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Untitled Section" id="{B864330D-B1E5-490D-8166-669ABEA67311}">
          <p14:sldIdLst>
            <p14:sldId id="256"/>
            <p14:sldId id="258"/>
            <p14:sldId id="259"/>
            <p14:sldId id="260"/>
            <p14:sldId id="263"/>
            <p14:sldId id="262"/>
            <p14:sldId id="25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832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808" y="4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f950fc5c70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f950fc5c70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1CFF32B9-5787-8EA8-8E75-802BC4403F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f950fc5c70_0_12:notes">
            <a:extLst>
              <a:ext uri="{FF2B5EF4-FFF2-40B4-BE49-F238E27FC236}">
                <a16:creationId xmlns:a16="http://schemas.microsoft.com/office/drawing/2014/main" id="{D361814C-6536-193B-1B50-0D41ED44F52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f950fc5c70_0_12:notes">
            <a:extLst>
              <a:ext uri="{FF2B5EF4-FFF2-40B4-BE49-F238E27FC236}">
                <a16:creationId xmlns:a16="http://schemas.microsoft.com/office/drawing/2014/main" id="{EEA5AECC-73C9-C9D0-0E9B-149AC1D6EBB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56363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BDDC589F-D590-DA38-A294-01BA0A9595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f950fc5c70_0_12:notes">
            <a:extLst>
              <a:ext uri="{FF2B5EF4-FFF2-40B4-BE49-F238E27FC236}">
                <a16:creationId xmlns:a16="http://schemas.microsoft.com/office/drawing/2014/main" id="{54F114F0-71B8-7D3C-0044-65366C9F512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f950fc5c70_0_12:notes">
            <a:extLst>
              <a:ext uri="{FF2B5EF4-FFF2-40B4-BE49-F238E27FC236}">
                <a16:creationId xmlns:a16="http://schemas.microsoft.com/office/drawing/2014/main" id="{B54F4D4D-46CB-909F-D404-FDBBCE4314C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345236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1D459386-4812-8BED-ED2A-07CF865E36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f950fc5c70_0_12:notes">
            <a:extLst>
              <a:ext uri="{FF2B5EF4-FFF2-40B4-BE49-F238E27FC236}">
                <a16:creationId xmlns:a16="http://schemas.microsoft.com/office/drawing/2014/main" id="{12FE7B64-C9B9-7876-50C1-0209C5B100A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f950fc5c70_0_12:notes">
            <a:extLst>
              <a:ext uri="{FF2B5EF4-FFF2-40B4-BE49-F238E27FC236}">
                <a16:creationId xmlns:a16="http://schemas.microsoft.com/office/drawing/2014/main" id="{2AE59D64-F07D-4FE3-03D4-7818293ADE5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465682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E44E400E-3316-87FA-F6F1-A342ECAA76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f950fc5c70_0_12:notes">
            <a:extLst>
              <a:ext uri="{FF2B5EF4-FFF2-40B4-BE49-F238E27FC236}">
                <a16:creationId xmlns:a16="http://schemas.microsoft.com/office/drawing/2014/main" id="{6871CDB7-F93F-CD81-F42A-4D9EF316215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f950fc5c70_0_12:notes">
            <a:extLst>
              <a:ext uri="{FF2B5EF4-FFF2-40B4-BE49-F238E27FC236}">
                <a16:creationId xmlns:a16="http://schemas.microsoft.com/office/drawing/2014/main" id="{94BF2D01-6199-E2E5-4A53-D06EC072B13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860652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E811337B-2A13-BB14-7657-0D88251C2D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f950fc5c70_0_12:notes">
            <a:extLst>
              <a:ext uri="{FF2B5EF4-FFF2-40B4-BE49-F238E27FC236}">
                <a16:creationId xmlns:a16="http://schemas.microsoft.com/office/drawing/2014/main" id="{00619901-2C8E-7022-147D-DD6ECAB9A15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f950fc5c70_0_12:notes">
            <a:extLst>
              <a:ext uri="{FF2B5EF4-FFF2-40B4-BE49-F238E27FC236}">
                <a16:creationId xmlns:a16="http://schemas.microsoft.com/office/drawing/2014/main" id="{A85DCE14-E7E1-3895-3E01-F2481FF446D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609205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2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dark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  <a:defRPr sz="1800">
                <a:solidFill>
                  <a:schemeClr val="lt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lt2"/>
                </a:solidFill>
              </a:defRPr>
            </a:lvl1pPr>
            <a:lvl2pPr lvl="1" algn="r">
              <a:buNone/>
              <a:defRPr sz="1000">
                <a:solidFill>
                  <a:schemeClr val="lt2"/>
                </a:solidFill>
              </a:defRPr>
            </a:lvl2pPr>
            <a:lvl3pPr lvl="2" algn="r">
              <a:buNone/>
              <a:defRPr sz="1000">
                <a:solidFill>
                  <a:schemeClr val="lt2"/>
                </a:solidFill>
              </a:defRPr>
            </a:lvl3pPr>
            <a:lvl4pPr lvl="3" algn="r">
              <a:buNone/>
              <a:defRPr sz="1000">
                <a:solidFill>
                  <a:schemeClr val="lt2"/>
                </a:solidFill>
              </a:defRPr>
            </a:lvl4pPr>
            <a:lvl5pPr lvl="4" algn="r">
              <a:buNone/>
              <a:defRPr sz="1000">
                <a:solidFill>
                  <a:schemeClr val="lt2"/>
                </a:solidFill>
              </a:defRPr>
            </a:lvl5pPr>
            <a:lvl6pPr lvl="5" algn="r">
              <a:buNone/>
              <a:defRPr sz="1000">
                <a:solidFill>
                  <a:schemeClr val="lt2"/>
                </a:solidFill>
              </a:defRPr>
            </a:lvl6pPr>
            <a:lvl7pPr lvl="6" algn="r">
              <a:buNone/>
              <a:defRPr sz="1000">
                <a:solidFill>
                  <a:schemeClr val="lt2"/>
                </a:solidFill>
              </a:defRPr>
            </a:lvl7pPr>
            <a:lvl8pPr lvl="7" algn="r">
              <a:buNone/>
              <a:defRPr sz="1000">
                <a:solidFill>
                  <a:schemeClr val="lt2"/>
                </a:solidFill>
              </a:defRPr>
            </a:lvl8pPr>
            <a:lvl9pPr lvl="8" algn="r">
              <a:buNone/>
              <a:defRPr sz="1000">
                <a:solidFill>
                  <a:schemeClr val="lt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664400" y="1394924"/>
            <a:ext cx="7310700" cy="22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chemeClr val="lt1"/>
                </a:solidFill>
              </a:rPr>
              <a:t>Integration of Augmented Reality Media and Interactive Learning Strategies to Stimulate Students' Dance Creativity</a:t>
            </a:r>
            <a:endParaRPr sz="2000" b="1" dirty="0">
              <a:solidFill>
                <a:schemeClr val="lt1"/>
              </a:solidFill>
            </a:endParaRPr>
          </a:p>
          <a:p>
            <a:pPr marL="0" indent="0">
              <a:lnSpc>
                <a:spcPts val="3600"/>
              </a:lnSpc>
              <a:buNone/>
            </a:pPr>
            <a:r>
              <a:rPr lang="en-US" sz="1050" b="1" dirty="0">
                <a:solidFill>
                  <a:schemeClr val="bg2"/>
                </a:solidFill>
                <a:latin typeface="Times New Roman" panose="02020603050405020304" pitchFamily="18" charset="0"/>
                <a:ea typeface="Cambria" pitchFamily="34" charset="-122"/>
                <a:cs typeface="Times New Roman" panose="02020603050405020304" pitchFamily="18" charset="0"/>
              </a:rPr>
              <a:t>Integrasi Media Augmented Reality dan Strategi </a:t>
            </a:r>
            <a:r>
              <a:rPr lang="en-US" sz="1050" b="1" dirty="0" err="1">
                <a:solidFill>
                  <a:schemeClr val="bg2"/>
                </a:solidFill>
                <a:latin typeface="Times New Roman" panose="02020603050405020304" pitchFamily="18" charset="0"/>
                <a:ea typeface="Cambria" pitchFamily="34" charset="-122"/>
                <a:cs typeface="Times New Roman" panose="02020603050405020304" pitchFamily="18" charset="0"/>
              </a:rPr>
              <a:t>Pembelajaran</a:t>
            </a:r>
            <a:r>
              <a:rPr lang="en-US" sz="1050" b="1" dirty="0">
                <a:solidFill>
                  <a:schemeClr val="bg2"/>
                </a:solidFill>
                <a:latin typeface="Times New Roman" panose="02020603050405020304" pitchFamily="18" charset="0"/>
                <a:ea typeface="Cambria" pitchFamily="34" charset="-122"/>
                <a:cs typeface="Times New Roman" panose="02020603050405020304" pitchFamily="18" charset="0"/>
              </a:rPr>
              <a:t> </a:t>
            </a:r>
            <a:r>
              <a:rPr lang="en-US" sz="1050" b="1" dirty="0" err="1">
                <a:solidFill>
                  <a:schemeClr val="bg2"/>
                </a:solidFill>
                <a:latin typeface="Times New Roman" panose="02020603050405020304" pitchFamily="18" charset="0"/>
                <a:ea typeface="Cambria" pitchFamily="34" charset="-122"/>
                <a:cs typeface="Times New Roman" panose="02020603050405020304" pitchFamily="18" charset="0"/>
              </a:rPr>
              <a:t>Interaktif</a:t>
            </a:r>
            <a:r>
              <a:rPr lang="en-US" sz="1050" b="1" dirty="0">
                <a:solidFill>
                  <a:schemeClr val="bg2"/>
                </a:solidFill>
                <a:latin typeface="Times New Roman" panose="02020603050405020304" pitchFamily="18" charset="0"/>
                <a:ea typeface="Cambria" pitchFamily="34" charset="-122"/>
                <a:cs typeface="Times New Roman" panose="02020603050405020304" pitchFamily="18" charset="0"/>
              </a:rPr>
              <a:t> </a:t>
            </a:r>
            <a:r>
              <a:rPr lang="en-US" sz="1050" b="1" dirty="0" err="1">
                <a:solidFill>
                  <a:schemeClr val="bg2"/>
                </a:solidFill>
                <a:latin typeface="Times New Roman" panose="02020603050405020304" pitchFamily="18" charset="0"/>
                <a:ea typeface="Cambria" pitchFamily="34" charset="-122"/>
                <a:cs typeface="Times New Roman" panose="02020603050405020304" pitchFamily="18" charset="0"/>
              </a:rPr>
              <a:t>untuk</a:t>
            </a:r>
            <a:r>
              <a:rPr lang="en-US" sz="1050" b="1" dirty="0">
                <a:solidFill>
                  <a:schemeClr val="bg2"/>
                </a:solidFill>
                <a:latin typeface="Times New Roman" panose="02020603050405020304" pitchFamily="18" charset="0"/>
                <a:ea typeface="Cambria" pitchFamily="34" charset="-122"/>
                <a:cs typeface="Times New Roman" panose="02020603050405020304" pitchFamily="18" charset="0"/>
              </a:rPr>
              <a:t> </a:t>
            </a:r>
            <a:r>
              <a:rPr lang="en-US" sz="1050" b="1" dirty="0" err="1">
                <a:solidFill>
                  <a:schemeClr val="bg2"/>
                </a:solidFill>
                <a:latin typeface="Times New Roman" panose="02020603050405020304" pitchFamily="18" charset="0"/>
                <a:ea typeface="Cambria" pitchFamily="34" charset="-122"/>
                <a:cs typeface="Times New Roman" panose="02020603050405020304" pitchFamily="18" charset="0"/>
              </a:rPr>
              <a:t>Menstimulus</a:t>
            </a:r>
            <a:r>
              <a:rPr lang="en-US" sz="1050" b="1" dirty="0">
                <a:solidFill>
                  <a:schemeClr val="bg2"/>
                </a:solidFill>
                <a:latin typeface="Times New Roman" panose="02020603050405020304" pitchFamily="18" charset="0"/>
                <a:ea typeface="Cambria" pitchFamily="34" charset="-122"/>
                <a:cs typeface="Times New Roman" panose="02020603050405020304" pitchFamily="18" charset="0"/>
              </a:rPr>
              <a:t> </a:t>
            </a:r>
            <a:r>
              <a:rPr lang="en-US" sz="1050" b="1" dirty="0" err="1">
                <a:solidFill>
                  <a:schemeClr val="bg2"/>
                </a:solidFill>
                <a:latin typeface="Times New Roman" panose="02020603050405020304" pitchFamily="18" charset="0"/>
                <a:ea typeface="Cambria" pitchFamily="34" charset="-122"/>
                <a:cs typeface="Times New Roman" panose="02020603050405020304" pitchFamily="18" charset="0"/>
              </a:rPr>
              <a:t>Kreativitas</a:t>
            </a:r>
            <a:r>
              <a:rPr lang="en-US" sz="1050" b="1" dirty="0">
                <a:solidFill>
                  <a:schemeClr val="bg2"/>
                </a:solidFill>
                <a:latin typeface="Times New Roman" panose="02020603050405020304" pitchFamily="18" charset="0"/>
                <a:ea typeface="Cambria" pitchFamily="34" charset="-122"/>
                <a:cs typeface="Times New Roman" panose="02020603050405020304" pitchFamily="18" charset="0"/>
              </a:rPr>
              <a:t> Tari </a:t>
            </a:r>
            <a:r>
              <a:rPr lang="en-US" sz="1050" b="1" dirty="0" err="1">
                <a:solidFill>
                  <a:schemeClr val="bg2"/>
                </a:solidFill>
                <a:latin typeface="Times New Roman" panose="02020603050405020304" pitchFamily="18" charset="0"/>
                <a:ea typeface="Cambria" pitchFamily="34" charset="-122"/>
                <a:cs typeface="Times New Roman" panose="02020603050405020304" pitchFamily="18" charset="0"/>
              </a:rPr>
              <a:t>Siswa</a:t>
            </a:r>
            <a:endParaRPr lang="en-US" sz="105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555775" y="3948119"/>
            <a:ext cx="4937700" cy="18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 dirty="0">
                <a:solidFill>
                  <a:schemeClr val="lt1"/>
                </a:solidFill>
              </a:rPr>
              <a:t>Presented by:</a:t>
            </a:r>
            <a:endParaRPr sz="1000" b="1" dirty="0">
              <a:solidFill>
                <a:schemeClr val="lt1"/>
              </a:solidFill>
            </a:endParaRPr>
          </a:p>
          <a:p>
            <a:pPr marL="0" indent="0">
              <a:buNone/>
            </a:pPr>
            <a:r>
              <a:rPr lang="en-US" sz="1100" b="1" dirty="0">
                <a:solidFill>
                  <a:schemeClr val="bg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Asri Nur Rifayani  •  Juju </a:t>
            </a:r>
            <a:r>
              <a:rPr lang="en-US" sz="1100" b="1" dirty="0" err="1">
                <a:solidFill>
                  <a:schemeClr val="bg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Masunah</a:t>
            </a:r>
            <a:r>
              <a:rPr lang="en-US" sz="1100" b="1" dirty="0">
                <a:solidFill>
                  <a:schemeClr val="bg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 •  Ayo Sunaryo</a:t>
            </a: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38935" y="52706"/>
            <a:ext cx="1905688" cy="755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5775" y="200854"/>
            <a:ext cx="1423374" cy="846475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 txBox="1"/>
          <p:nvPr/>
        </p:nvSpPr>
        <p:spPr>
          <a:xfrm>
            <a:off x="5730095" y="4070988"/>
            <a:ext cx="4937700" cy="18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 dirty="0">
                <a:solidFill>
                  <a:schemeClr val="lt1"/>
                </a:solidFill>
              </a:rPr>
              <a:t>Affiliation:</a:t>
            </a:r>
            <a:endParaRPr sz="1000" b="1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dirty="0">
                <a:solidFill>
                  <a:schemeClr val="lt1"/>
                </a:solidFill>
              </a:rPr>
              <a:t>Universitas Pendidikan Indonesia</a:t>
            </a:r>
            <a:endParaRPr sz="1000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dirty="0">
                <a:solidFill>
                  <a:schemeClr val="lt1"/>
                </a:solidFill>
              </a:rPr>
              <a:t>Bandung. </a:t>
            </a:r>
            <a:r>
              <a:rPr lang="en-US" sz="1000">
                <a:solidFill>
                  <a:schemeClr val="lt1"/>
                </a:solidFill>
              </a:rPr>
              <a:t>Indonesia</a:t>
            </a:r>
            <a:endParaRPr sz="1000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53">
          <a:extLst>
            <a:ext uri="{FF2B5EF4-FFF2-40B4-BE49-F238E27FC236}">
              <a16:creationId xmlns:a16="http://schemas.microsoft.com/office/drawing/2014/main" id="{CE06F9FD-CAEB-8FB6-E048-CC517B96C5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>
            <a:extLst>
              <a:ext uri="{FF2B5EF4-FFF2-40B4-BE49-F238E27FC236}">
                <a16:creationId xmlns:a16="http://schemas.microsoft.com/office/drawing/2014/main" id="{E62CA442-1E99-E52D-C6D1-3DA1633255CA}"/>
              </a:ext>
            </a:extLst>
          </p:cNvPr>
          <p:cNvSpPr txBox="1"/>
          <p:nvPr/>
        </p:nvSpPr>
        <p:spPr>
          <a:xfrm>
            <a:off x="600042" y="573838"/>
            <a:ext cx="7310700" cy="22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Problem</a:t>
            </a:r>
          </a:p>
          <a:p>
            <a:pPr>
              <a:lnSpc>
                <a:spcPct val="150000"/>
              </a:lnSpc>
            </a:pPr>
            <a:r>
              <a:rPr lang="en-US" dirty="0"/>
              <a:t>The background of the issues existing at the school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500" dirty="0">
              <a:solidFill>
                <a:schemeClr val="lt1"/>
              </a:solidFill>
            </a:endParaRPr>
          </a:p>
        </p:txBody>
      </p:sp>
      <p:pic>
        <p:nvPicPr>
          <p:cNvPr id="56" name="Google Shape;56;p13">
            <a:extLst>
              <a:ext uri="{FF2B5EF4-FFF2-40B4-BE49-F238E27FC236}">
                <a16:creationId xmlns:a16="http://schemas.microsoft.com/office/drawing/2014/main" id="{7DAE891C-63A8-513F-567D-66D95E5D015B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38935" y="52706"/>
            <a:ext cx="1905688" cy="755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>
            <a:extLst>
              <a:ext uri="{FF2B5EF4-FFF2-40B4-BE49-F238E27FC236}">
                <a16:creationId xmlns:a16="http://schemas.microsoft.com/office/drawing/2014/main" id="{53B16C06-5495-7C10-9F6D-DAC03C7FA3E5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8475" y="7225"/>
            <a:ext cx="1423374" cy="846475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>
            <a:extLst>
              <a:ext uri="{FF2B5EF4-FFF2-40B4-BE49-F238E27FC236}">
                <a16:creationId xmlns:a16="http://schemas.microsoft.com/office/drawing/2014/main" id="{5857EA61-70D2-176B-AB2E-7319B41C79F3}"/>
              </a:ext>
            </a:extLst>
          </p:cNvPr>
          <p:cNvSpPr txBox="1"/>
          <p:nvPr/>
        </p:nvSpPr>
        <p:spPr>
          <a:xfrm>
            <a:off x="4319750" y="4135138"/>
            <a:ext cx="4937700" cy="18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chemeClr val="lt1"/>
              </a:solidFill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0504D7C-BDD5-5117-B1EE-62D9C5869997}"/>
              </a:ext>
            </a:extLst>
          </p:cNvPr>
          <p:cNvSpPr/>
          <p:nvPr/>
        </p:nvSpPr>
        <p:spPr>
          <a:xfrm>
            <a:off x="883403" y="1929538"/>
            <a:ext cx="7660555" cy="559231"/>
          </a:xfrm>
          <a:prstGeom prst="roundRect">
            <a:avLst/>
          </a:prstGeom>
          <a:gradFill flip="none" rotWithShape="1">
            <a:gsLst>
              <a:gs pos="0">
                <a:srgbClr val="883249">
                  <a:tint val="66000"/>
                  <a:satMod val="160000"/>
                </a:srgbClr>
              </a:gs>
              <a:gs pos="50000">
                <a:srgbClr val="883249">
                  <a:tint val="44500"/>
                  <a:satMod val="160000"/>
                </a:srgbClr>
              </a:gs>
              <a:gs pos="100000">
                <a:srgbClr val="883249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3A2E33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Dance learning for senior high school students cannot rely on conventional instructional videos alone.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7EB6714-41A6-2631-0643-B9AB70B7D47B}"/>
              </a:ext>
            </a:extLst>
          </p:cNvPr>
          <p:cNvSpPr/>
          <p:nvPr/>
        </p:nvSpPr>
        <p:spPr>
          <a:xfrm>
            <a:off x="883402" y="2723927"/>
            <a:ext cx="7660555" cy="559231"/>
          </a:xfrm>
          <a:prstGeom prst="roundRect">
            <a:avLst/>
          </a:prstGeom>
          <a:gradFill flip="none" rotWithShape="1">
            <a:gsLst>
              <a:gs pos="0">
                <a:srgbClr val="883249">
                  <a:tint val="66000"/>
                  <a:satMod val="160000"/>
                </a:srgbClr>
              </a:gs>
              <a:gs pos="50000">
                <a:srgbClr val="883249">
                  <a:tint val="44500"/>
                  <a:satMod val="160000"/>
                </a:srgbClr>
              </a:gs>
              <a:gs pos="100000">
                <a:srgbClr val="883249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rgbClr val="3A2E33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Students need media that builds real interest in learning the art of dance.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6F20E93-4FDE-B873-AA15-20121201131E}"/>
              </a:ext>
            </a:extLst>
          </p:cNvPr>
          <p:cNvSpPr/>
          <p:nvPr/>
        </p:nvSpPr>
        <p:spPr>
          <a:xfrm>
            <a:off x="883401" y="3518316"/>
            <a:ext cx="7660555" cy="616822"/>
          </a:xfrm>
          <a:prstGeom prst="roundRect">
            <a:avLst/>
          </a:prstGeom>
          <a:gradFill flip="none" rotWithShape="1">
            <a:gsLst>
              <a:gs pos="0">
                <a:srgbClr val="883249">
                  <a:tint val="66000"/>
                  <a:satMod val="160000"/>
                </a:srgbClr>
              </a:gs>
              <a:gs pos="50000">
                <a:srgbClr val="883249">
                  <a:tint val="44500"/>
                  <a:satMod val="160000"/>
                </a:srgbClr>
              </a:gs>
              <a:gs pos="100000">
                <a:srgbClr val="883249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rgbClr val="3A2E33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Few conceptual studies examine how Augmented Reality (AR) media, combined with interactive learning strategies, can stimulate students' dance creativity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027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53">
          <a:extLst>
            <a:ext uri="{FF2B5EF4-FFF2-40B4-BE49-F238E27FC236}">
              <a16:creationId xmlns:a16="http://schemas.microsoft.com/office/drawing/2014/main" id="{1AFDC3B3-6970-7110-A311-F33A8AE8A3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>
            <a:extLst>
              <a:ext uri="{FF2B5EF4-FFF2-40B4-BE49-F238E27FC236}">
                <a16:creationId xmlns:a16="http://schemas.microsoft.com/office/drawing/2014/main" id="{1FB5F335-116A-1720-A1E3-96750D480D80}"/>
              </a:ext>
            </a:extLst>
          </p:cNvPr>
          <p:cNvSpPr txBox="1"/>
          <p:nvPr/>
        </p:nvSpPr>
        <p:spPr>
          <a:xfrm>
            <a:off x="600042" y="808223"/>
            <a:ext cx="7310700" cy="22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chemeClr val="bg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Solution — Theoretical Basis</a:t>
            </a:r>
            <a:endParaRPr lang="en-US" sz="3200" b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6" name="Google Shape;56;p13">
            <a:extLst>
              <a:ext uri="{FF2B5EF4-FFF2-40B4-BE49-F238E27FC236}">
                <a16:creationId xmlns:a16="http://schemas.microsoft.com/office/drawing/2014/main" id="{82E55AFF-16D2-B419-E3CB-A85000FF6E0A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01972" y="52706"/>
            <a:ext cx="1905688" cy="755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>
            <a:extLst>
              <a:ext uri="{FF2B5EF4-FFF2-40B4-BE49-F238E27FC236}">
                <a16:creationId xmlns:a16="http://schemas.microsoft.com/office/drawing/2014/main" id="{6ADD6609-9EA5-B4D2-E137-964E8FB9937C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81692" y="52706"/>
            <a:ext cx="1423374" cy="8464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: Diagonal Corners Rounded 1">
            <a:extLst>
              <a:ext uri="{FF2B5EF4-FFF2-40B4-BE49-F238E27FC236}">
                <a16:creationId xmlns:a16="http://schemas.microsoft.com/office/drawing/2014/main" id="{567AC9A8-EDAE-55CF-42F6-9DFBF81E64DA}"/>
              </a:ext>
            </a:extLst>
          </p:cNvPr>
          <p:cNvSpPr/>
          <p:nvPr/>
        </p:nvSpPr>
        <p:spPr>
          <a:xfrm>
            <a:off x="881692" y="1580827"/>
            <a:ext cx="2907644" cy="1216617"/>
          </a:xfrm>
          <a:prstGeom prst="round2DiagRect">
            <a:avLst/>
          </a:prstGeom>
          <a:gradFill flip="none" rotWithShape="1">
            <a:gsLst>
              <a:gs pos="0">
                <a:srgbClr val="883249">
                  <a:tint val="66000"/>
                  <a:satMod val="160000"/>
                </a:srgbClr>
              </a:gs>
              <a:gs pos="50000">
                <a:srgbClr val="883249">
                  <a:tint val="44500"/>
                  <a:satMod val="160000"/>
                </a:srgbClr>
              </a:gs>
              <a:gs pos="100000">
                <a:srgbClr val="883249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"Altmeyer and colleagues in 2020 in the British Journal of Educational Technology. AR can show virtual information right on top of the real experiment. </a:t>
            </a:r>
          </a:p>
        </p:txBody>
      </p:sp>
      <p:sp>
        <p:nvSpPr>
          <p:cNvPr id="3" name="Rectangle: Diagonal Corners Rounded 2">
            <a:extLst>
              <a:ext uri="{FF2B5EF4-FFF2-40B4-BE49-F238E27FC236}">
                <a16:creationId xmlns:a16="http://schemas.microsoft.com/office/drawing/2014/main" id="{201AFDB2-715B-24F4-60F7-2A633FF2CAAB}"/>
              </a:ext>
            </a:extLst>
          </p:cNvPr>
          <p:cNvSpPr/>
          <p:nvPr/>
        </p:nvSpPr>
        <p:spPr>
          <a:xfrm>
            <a:off x="2921431" y="2870781"/>
            <a:ext cx="3363131" cy="1368005"/>
          </a:xfrm>
          <a:prstGeom prst="round2DiagRect">
            <a:avLst/>
          </a:prstGeom>
          <a:gradFill flip="none" rotWithShape="1">
            <a:gsLst>
              <a:gs pos="0">
                <a:srgbClr val="883249">
                  <a:tint val="66000"/>
                  <a:satMod val="160000"/>
                </a:srgbClr>
              </a:gs>
              <a:gs pos="50000">
                <a:srgbClr val="883249">
                  <a:tint val="44500"/>
                  <a:satMod val="160000"/>
                </a:srgbClr>
              </a:gs>
              <a:gs pos="100000">
                <a:srgbClr val="883249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Urdanivia</a:t>
            </a:r>
            <a:r>
              <a:rPr lang="en-US" dirty="0"/>
              <a:t> Alarcon and colleagues (2023), Inquiry-Based Learning, or IBL, is a student-centered approach based on constructivism.</a:t>
            </a:r>
          </a:p>
        </p:txBody>
      </p:sp>
      <p:sp>
        <p:nvSpPr>
          <p:cNvPr id="4" name="Rectangle: Diagonal Corners Rounded 3">
            <a:extLst>
              <a:ext uri="{FF2B5EF4-FFF2-40B4-BE49-F238E27FC236}">
                <a16:creationId xmlns:a16="http://schemas.microsoft.com/office/drawing/2014/main" id="{A1EC25CE-7399-7DB8-EE10-A8F9BC6C7B12}"/>
              </a:ext>
            </a:extLst>
          </p:cNvPr>
          <p:cNvSpPr/>
          <p:nvPr/>
        </p:nvSpPr>
        <p:spPr>
          <a:xfrm>
            <a:off x="5145437" y="1563740"/>
            <a:ext cx="3199355" cy="1216617"/>
          </a:xfrm>
          <a:prstGeom prst="round2DiagRect">
            <a:avLst/>
          </a:prstGeom>
          <a:gradFill flip="none" rotWithShape="1">
            <a:gsLst>
              <a:gs pos="0">
                <a:srgbClr val="883249">
                  <a:tint val="66000"/>
                  <a:satMod val="160000"/>
                </a:srgbClr>
              </a:gs>
              <a:gs pos="50000">
                <a:srgbClr val="883249">
                  <a:tint val="44500"/>
                  <a:satMod val="160000"/>
                </a:srgbClr>
              </a:gs>
              <a:gs pos="100000">
                <a:srgbClr val="883249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Ferrero, Vadillo, and León (2021), </a:t>
            </a:r>
            <a:r>
              <a:rPr lang="en-US" dirty="0" err="1"/>
              <a:t>PjBL</a:t>
            </a:r>
            <a:r>
              <a:rPr lang="en-US" dirty="0"/>
              <a:t> is an active, student-centered way of teaching</a:t>
            </a:r>
          </a:p>
        </p:txBody>
      </p:sp>
    </p:spTree>
    <p:extLst>
      <p:ext uri="{BB962C8B-B14F-4D97-AF65-F5344CB8AC3E}">
        <p14:creationId xmlns:p14="http://schemas.microsoft.com/office/powerpoint/2010/main" val="741947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53">
          <a:extLst>
            <a:ext uri="{FF2B5EF4-FFF2-40B4-BE49-F238E27FC236}">
              <a16:creationId xmlns:a16="http://schemas.microsoft.com/office/drawing/2014/main" id="{EE0A75BE-9503-0AED-8E93-6FFF0CE120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>
            <a:extLst>
              <a:ext uri="{FF2B5EF4-FFF2-40B4-BE49-F238E27FC236}">
                <a16:creationId xmlns:a16="http://schemas.microsoft.com/office/drawing/2014/main" id="{81619E67-EE59-A4D7-6B9D-DEF9D56093A7}"/>
              </a:ext>
            </a:extLst>
          </p:cNvPr>
          <p:cNvSpPr txBox="1"/>
          <p:nvPr/>
        </p:nvSpPr>
        <p:spPr>
          <a:xfrm>
            <a:off x="558571" y="876078"/>
            <a:ext cx="7310700" cy="22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chemeClr val="bg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Research Method</a:t>
            </a:r>
            <a:endParaRPr lang="en-US" sz="3200" b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Google Shape;55;p13">
            <a:extLst>
              <a:ext uri="{FF2B5EF4-FFF2-40B4-BE49-F238E27FC236}">
                <a16:creationId xmlns:a16="http://schemas.microsoft.com/office/drawing/2014/main" id="{0FD9D45D-73F7-7352-9200-99D290E47C00}"/>
              </a:ext>
            </a:extLst>
          </p:cNvPr>
          <p:cNvSpPr txBox="1"/>
          <p:nvPr/>
        </p:nvSpPr>
        <p:spPr>
          <a:xfrm>
            <a:off x="775547" y="4528801"/>
            <a:ext cx="8368453" cy="293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chemeClr val="lt1"/>
              </a:solidFill>
            </a:endParaRPr>
          </a:p>
        </p:txBody>
      </p:sp>
      <p:pic>
        <p:nvPicPr>
          <p:cNvPr id="56" name="Google Shape;56;p13">
            <a:extLst>
              <a:ext uri="{FF2B5EF4-FFF2-40B4-BE49-F238E27FC236}">
                <a16:creationId xmlns:a16="http://schemas.microsoft.com/office/drawing/2014/main" id="{9DBFD2E0-2CA7-E3C7-17D2-8E9E16528E41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38935" y="52706"/>
            <a:ext cx="1905688" cy="755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>
            <a:extLst>
              <a:ext uri="{FF2B5EF4-FFF2-40B4-BE49-F238E27FC236}">
                <a16:creationId xmlns:a16="http://schemas.microsoft.com/office/drawing/2014/main" id="{38C817D7-0FC5-B3F5-E3F4-5CA9361BAD55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8475" y="7225"/>
            <a:ext cx="1423374" cy="846475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>
            <a:extLst>
              <a:ext uri="{FF2B5EF4-FFF2-40B4-BE49-F238E27FC236}">
                <a16:creationId xmlns:a16="http://schemas.microsoft.com/office/drawing/2014/main" id="{135BA84E-ACAA-3A73-E68F-FA465FE2354A}"/>
              </a:ext>
            </a:extLst>
          </p:cNvPr>
          <p:cNvSpPr txBox="1"/>
          <p:nvPr/>
        </p:nvSpPr>
        <p:spPr>
          <a:xfrm>
            <a:off x="4319750" y="4187225"/>
            <a:ext cx="4937700" cy="18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chemeClr val="lt1"/>
              </a:solidFill>
            </a:endParaRPr>
          </a:p>
        </p:txBody>
      </p:sp>
      <p:sp>
        <p:nvSpPr>
          <p:cNvPr id="2" name="Rectangle: Top Corners One Rounded and One Snipped 1">
            <a:extLst>
              <a:ext uri="{FF2B5EF4-FFF2-40B4-BE49-F238E27FC236}">
                <a16:creationId xmlns:a16="http://schemas.microsoft.com/office/drawing/2014/main" id="{31430FCA-0290-3620-19DB-148E600FE368}"/>
              </a:ext>
            </a:extLst>
          </p:cNvPr>
          <p:cNvSpPr/>
          <p:nvPr/>
        </p:nvSpPr>
        <p:spPr>
          <a:xfrm>
            <a:off x="860156" y="1720312"/>
            <a:ext cx="1759058" cy="2022529"/>
          </a:xfrm>
          <a:prstGeom prst="snipRoundRect">
            <a:avLst/>
          </a:prstGeom>
          <a:gradFill flip="none" rotWithShape="1">
            <a:gsLst>
              <a:gs pos="0">
                <a:srgbClr val="883249">
                  <a:tint val="66000"/>
                  <a:satMod val="160000"/>
                </a:srgbClr>
              </a:gs>
              <a:gs pos="50000">
                <a:srgbClr val="883249">
                  <a:tint val="44500"/>
                  <a:satMod val="160000"/>
                </a:srgbClr>
              </a:gs>
              <a:gs pos="100000">
                <a:srgbClr val="883249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3A2E33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Uses a qualitative approach.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/>
          </a:p>
        </p:txBody>
      </p:sp>
      <p:sp>
        <p:nvSpPr>
          <p:cNvPr id="3" name="Rectangle: Top Corners One Rounded and One Snipped 2">
            <a:extLst>
              <a:ext uri="{FF2B5EF4-FFF2-40B4-BE49-F238E27FC236}">
                <a16:creationId xmlns:a16="http://schemas.microsoft.com/office/drawing/2014/main" id="{53EC1538-91F8-B3D3-F63E-8CD82737E026}"/>
              </a:ext>
            </a:extLst>
          </p:cNvPr>
          <p:cNvSpPr/>
          <p:nvPr/>
        </p:nvSpPr>
        <p:spPr>
          <a:xfrm>
            <a:off x="3692471" y="1708837"/>
            <a:ext cx="1759058" cy="2022529"/>
          </a:xfrm>
          <a:prstGeom prst="snipRoundRect">
            <a:avLst/>
          </a:prstGeom>
          <a:gradFill flip="none" rotWithShape="1">
            <a:gsLst>
              <a:gs pos="0">
                <a:srgbClr val="883249">
                  <a:tint val="66000"/>
                  <a:satMod val="160000"/>
                </a:srgbClr>
              </a:gs>
              <a:gs pos="50000">
                <a:srgbClr val="883249">
                  <a:tint val="44500"/>
                  <a:satMod val="160000"/>
                </a:srgbClr>
              </a:gs>
              <a:gs pos="100000">
                <a:srgbClr val="883249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3A2E33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Literature review method applied to scholarly articles.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/>
          </a:p>
        </p:txBody>
      </p:sp>
      <p:sp>
        <p:nvSpPr>
          <p:cNvPr id="4" name="Rectangle: Top Corners One Rounded and One Snipped 3">
            <a:extLst>
              <a:ext uri="{FF2B5EF4-FFF2-40B4-BE49-F238E27FC236}">
                <a16:creationId xmlns:a16="http://schemas.microsoft.com/office/drawing/2014/main" id="{31CB9FF2-CD04-1AC7-1474-196206D999BC}"/>
              </a:ext>
            </a:extLst>
          </p:cNvPr>
          <p:cNvSpPr/>
          <p:nvPr/>
        </p:nvSpPr>
        <p:spPr>
          <a:xfrm>
            <a:off x="6453793" y="1708836"/>
            <a:ext cx="1759058" cy="2022529"/>
          </a:xfrm>
          <a:prstGeom prst="snipRoundRect">
            <a:avLst/>
          </a:prstGeom>
          <a:gradFill flip="none" rotWithShape="1">
            <a:gsLst>
              <a:gs pos="0">
                <a:srgbClr val="883249">
                  <a:tint val="66000"/>
                  <a:satMod val="160000"/>
                </a:srgbClr>
              </a:gs>
              <a:gs pos="50000">
                <a:srgbClr val="883249">
                  <a:tint val="44500"/>
                  <a:satMod val="160000"/>
                </a:srgbClr>
              </a:gs>
              <a:gs pos="100000">
                <a:srgbClr val="883249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3A2E33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Data were collected through a systematic search of literature on dance creativity theory, AR media, and student-centered learning models</a:t>
            </a:r>
            <a:r>
              <a:rPr lang="en-US" sz="1050" i="1" dirty="0">
                <a:solidFill>
                  <a:srgbClr val="3A2E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050" dirty="0"/>
          </a:p>
          <a:p>
            <a:pPr algn="ctr"/>
            <a:endParaRPr lang="en-US" dirty="0"/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80192399-5DB6-79D3-93FA-BD2177E58A05}"/>
              </a:ext>
            </a:extLst>
          </p:cNvPr>
          <p:cNvSpPr/>
          <p:nvPr/>
        </p:nvSpPr>
        <p:spPr>
          <a:xfrm>
            <a:off x="2828441" y="2720101"/>
            <a:ext cx="681925" cy="278821"/>
          </a:xfrm>
          <a:prstGeom prst="rightArrow">
            <a:avLst/>
          </a:prstGeom>
          <a:gradFill flip="none" rotWithShape="1">
            <a:gsLst>
              <a:gs pos="0">
                <a:srgbClr val="C00000">
                  <a:tint val="66000"/>
                  <a:satMod val="160000"/>
                </a:srgbClr>
              </a:gs>
              <a:gs pos="50000">
                <a:srgbClr val="C00000">
                  <a:tint val="44500"/>
                  <a:satMod val="160000"/>
                </a:srgbClr>
              </a:gs>
              <a:gs pos="100000">
                <a:srgbClr val="C00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901AA9A7-F37A-AB75-E72B-2C83D74487AE}"/>
              </a:ext>
            </a:extLst>
          </p:cNvPr>
          <p:cNvSpPr/>
          <p:nvPr/>
        </p:nvSpPr>
        <p:spPr>
          <a:xfrm>
            <a:off x="5633634" y="2760162"/>
            <a:ext cx="681925" cy="278821"/>
          </a:xfrm>
          <a:prstGeom prst="rightArrow">
            <a:avLst/>
          </a:prstGeom>
          <a:gradFill flip="none" rotWithShape="1">
            <a:gsLst>
              <a:gs pos="0">
                <a:srgbClr val="C00000">
                  <a:tint val="66000"/>
                  <a:satMod val="160000"/>
                </a:srgbClr>
              </a:gs>
              <a:gs pos="50000">
                <a:srgbClr val="C00000">
                  <a:tint val="44500"/>
                  <a:satMod val="160000"/>
                </a:srgbClr>
              </a:gs>
              <a:gs pos="100000">
                <a:srgbClr val="C00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3367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53">
          <a:extLst>
            <a:ext uri="{FF2B5EF4-FFF2-40B4-BE49-F238E27FC236}">
              <a16:creationId xmlns:a16="http://schemas.microsoft.com/office/drawing/2014/main" id="{958F6953-0928-1F43-29CE-B85DD56138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>
            <a:extLst>
              <a:ext uri="{FF2B5EF4-FFF2-40B4-BE49-F238E27FC236}">
                <a16:creationId xmlns:a16="http://schemas.microsoft.com/office/drawing/2014/main" id="{F4EBCA72-E693-61A3-D529-930BB5F3DF2F}"/>
              </a:ext>
            </a:extLst>
          </p:cNvPr>
          <p:cNvSpPr txBox="1"/>
          <p:nvPr/>
        </p:nvSpPr>
        <p:spPr>
          <a:xfrm>
            <a:off x="1671849" y="606816"/>
            <a:ext cx="7310700" cy="22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Results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500" dirty="0">
              <a:solidFill>
                <a:schemeClr val="lt1"/>
              </a:solidFill>
            </a:endParaRPr>
          </a:p>
        </p:txBody>
      </p:sp>
      <p:pic>
        <p:nvPicPr>
          <p:cNvPr id="56" name="Google Shape;56;p13">
            <a:extLst>
              <a:ext uri="{FF2B5EF4-FFF2-40B4-BE49-F238E27FC236}">
                <a16:creationId xmlns:a16="http://schemas.microsoft.com/office/drawing/2014/main" id="{15B375D3-2240-CBA3-81A6-9296E631C0A1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19307" y="0"/>
            <a:ext cx="1905688" cy="755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>
            <a:extLst>
              <a:ext uri="{FF2B5EF4-FFF2-40B4-BE49-F238E27FC236}">
                <a16:creationId xmlns:a16="http://schemas.microsoft.com/office/drawing/2014/main" id="{C9C070BE-FDCC-645F-B6C2-7D0D9DCE80E2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5939" y="52706"/>
            <a:ext cx="1423374" cy="846475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>
            <a:extLst>
              <a:ext uri="{FF2B5EF4-FFF2-40B4-BE49-F238E27FC236}">
                <a16:creationId xmlns:a16="http://schemas.microsoft.com/office/drawing/2014/main" id="{A1CFE233-00F8-F2BD-8150-28B7DE9ABDED}"/>
              </a:ext>
            </a:extLst>
          </p:cNvPr>
          <p:cNvSpPr txBox="1"/>
          <p:nvPr/>
        </p:nvSpPr>
        <p:spPr>
          <a:xfrm>
            <a:off x="4319750" y="4135138"/>
            <a:ext cx="4937700" cy="18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chemeClr val="lt1"/>
              </a:solidFill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A724B29-5F7D-17AF-A140-BCC91F4FAB20}"/>
              </a:ext>
            </a:extLst>
          </p:cNvPr>
          <p:cNvSpPr/>
          <p:nvPr/>
        </p:nvSpPr>
        <p:spPr>
          <a:xfrm>
            <a:off x="883403" y="1929538"/>
            <a:ext cx="7660555" cy="559231"/>
          </a:xfrm>
          <a:prstGeom prst="roundRect">
            <a:avLst/>
          </a:prstGeom>
          <a:gradFill flip="none" rotWithShape="1">
            <a:gsLst>
              <a:gs pos="0">
                <a:srgbClr val="883249">
                  <a:tint val="66000"/>
                  <a:satMod val="160000"/>
                </a:srgbClr>
              </a:gs>
              <a:gs pos="50000">
                <a:srgbClr val="883249">
                  <a:tint val="44500"/>
                  <a:satMod val="160000"/>
                </a:srgbClr>
              </a:gs>
              <a:gs pos="100000">
                <a:srgbClr val="883249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2000"/>
              </a:lnSpc>
              <a:spcAft>
                <a:spcPts val="1400"/>
              </a:spcAft>
              <a:buSzPct val="100000"/>
            </a:pPr>
            <a:r>
              <a:rPr lang="en-US" dirty="0">
                <a:solidFill>
                  <a:srgbClr val="3A2E33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AR media proved effective as a stimulus for students' creativity in creating dance works.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C453F92-BB23-469E-54F0-74FAE059B410}"/>
              </a:ext>
            </a:extLst>
          </p:cNvPr>
          <p:cNvSpPr/>
          <p:nvPr/>
        </p:nvSpPr>
        <p:spPr>
          <a:xfrm>
            <a:off x="883402" y="2723927"/>
            <a:ext cx="7660555" cy="559231"/>
          </a:xfrm>
          <a:prstGeom prst="roundRect">
            <a:avLst/>
          </a:prstGeom>
          <a:gradFill flip="none" rotWithShape="1">
            <a:gsLst>
              <a:gs pos="0">
                <a:srgbClr val="883249">
                  <a:tint val="66000"/>
                  <a:satMod val="160000"/>
                </a:srgbClr>
              </a:gs>
              <a:gs pos="50000">
                <a:srgbClr val="883249">
                  <a:tint val="44500"/>
                  <a:satMod val="160000"/>
                </a:srgbClr>
              </a:gs>
              <a:gs pos="100000">
                <a:srgbClr val="883249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2000"/>
              </a:lnSpc>
              <a:spcAft>
                <a:spcPts val="1400"/>
              </a:spcAft>
              <a:buSzPct val="100000"/>
            </a:pPr>
            <a:r>
              <a:rPr lang="en-US" dirty="0">
                <a:solidFill>
                  <a:srgbClr val="3A2E33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The effectiveness of AR media strongly depends on interactive learning strategies, such as </a:t>
            </a:r>
            <a:r>
              <a:rPr lang="en-US" dirty="0" err="1">
                <a:solidFill>
                  <a:srgbClr val="3A2E33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PjBL</a:t>
            </a:r>
            <a:r>
              <a:rPr lang="en-US" dirty="0">
                <a:solidFill>
                  <a:srgbClr val="3A2E33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and inquiry-based learning.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E04FEB9-143B-4CF1-C777-0EF70933A005}"/>
              </a:ext>
            </a:extLst>
          </p:cNvPr>
          <p:cNvSpPr/>
          <p:nvPr/>
        </p:nvSpPr>
        <p:spPr>
          <a:xfrm>
            <a:off x="883401" y="3518316"/>
            <a:ext cx="7660555" cy="616822"/>
          </a:xfrm>
          <a:prstGeom prst="roundRect">
            <a:avLst/>
          </a:prstGeom>
          <a:gradFill flip="none" rotWithShape="1">
            <a:gsLst>
              <a:gs pos="0">
                <a:srgbClr val="883249">
                  <a:tint val="66000"/>
                  <a:satMod val="160000"/>
                </a:srgbClr>
              </a:gs>
              <a:gs pos="50000">
                <a:srgbClr val="883249">
                  <a:tint val="44500"/>
                  <a:satMod val="160000"/>
                </a:srgbClr>
              </a:gs>
              <a:gs pos="100000">
                <a:srgbClr val="883249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2000"/>
              </a:lnSpc>
              <a:spcAft>
                <a:spcPts val="1400"/>
              </a:spcAft>
              <a:buSzPct val="100000"/>
            </a:pPr>
            <a:r>
              <a:rPr lang="en-US" dirty="0">
                <a:solidFill>
                  <a:srgbClr val="3A2E33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These strategies give students room to explore independently.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64281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53">
          <a:extLst>
            <a:ext uri="{FF2B5EF4-FFF2-40B4-BE49-F238E27FC236}">
              <a16:creationId xmlns:a16="http://schemas.microsoft.com/office/drawing/2014/main" id="{D0BABDAE-DC6E-1E07-B852-B67AA0E1CA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>
            <a:extLst>
              <a:ext uri="{FF2B5EF4-FFF2-40B4-BE49-F238E27FC236}">
                <a16:creationId xmlns:a16="http://schemas.microsoft.com/office/drawing/2014/main" id="{79B77A3E-6C68-D5D8-D98A-8CE1CC5A51F3}"/>
              </a:ext>
            </a:extLst>
          </p:cNvPr>
          <p:cNvSpPr txBox="1"/>
          <p:nvPr/>
        </p:nvSpPr>
        <p:spPr>
          <a:xfrm>
            <a:off x="555775" y="808223"/>
            <a:ext cx="7310700" cy="22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3200" b="1" dirty="0">
                <a:solidFill>
                  <a:schemeClr val="bg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Conclusion &amp; Contribution</a:t>
            </a:r>
            <a:endParaRPr sz="1500" dirty="0">
              <a:solidFill>
                <a:schemeClr val="lt1"/>
              </a:solidFill>
            </a:endParaRPr>
          </a:p>
        </p:txBody>
      </p:sp>
      <p:sp>
        <p:nvSpPr>
          <p:cNvPr id="55" name="Google Shape;55;p13">
            <a:extLst>
              <a:ext uri="{FF2B5EF4-FFF2-40B4-BE49-F238E27FC236}">
                <a16:creationId xmlns:a16="http://schemas.microsoft.com/office/drawing/2014/main" id="{CB210491-5B7C-8FDB-9CE3-E465894F5D3B}"/>
              </a:ext>
            </a:extLst>
          </p:cNvPr>
          <p:cNvSpPr txBox="1"/>
          <p:nvPr/>
        </p:nvSpPr>
        <p:spPr>
          <a:xfrm>
            <a:off x="610019" y="1911022"/>
            <a:ext cx="8193018" cy="27384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28600" indent="-228600">
              <a:lnSpc>
                <a:spcPts val="2000"/>
              </a:lnSpc>
              <a:spcAft>
                <a:spcPts val="1400"/>
              </a:spcAft>
              <a:buSzPct val="100000"/>
              <a:buChar char="●"/>
            </a:pPr>
            <a:r>
              <a:rPr lang="en-US" dirty="0">
                <a:solidFill>
                  <a:srgbClr val="3A2E33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Combining AR media with interactive learning strategies has a strong conceptual foundation.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lnSpc>
                <a:spcPts val="2000"/>
              </a:lnSpc>
              <a:spcAft>
                <a:spcPts val="1400"/>
              </a:spcAft>
              <a:buSzPct val="100000"/>
              <a:buChar char="●"/>
            </a:pPr>
            <a:r>
              <a:rPr lang="en-US" dirty="0">
                <a:solidFill>
                  <a:srgbClr val="3A2E33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Transforms dance learning from a pattern of passive imitation into a more exploratory and creative learning experience.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lnSpc>
                <a:spcPts val="2000"/>
              </a:lnSpc>
              <a:spcAft>
                <a:spcPts val="1400"/>
              </a:spcAft>
              <a:buSzPct val="100000"/>
              <a:buChar char="●"/>
            </a:pPr>
            <a:r>
              <a:rPr lang="en-US" dirty="0">
                <a:solidFill>
                  <a:srgbClr val="3A2E33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Contribution: a conceptual framework for developing technology-based dance learning at the senior high school level.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dirty="0">
              <a:solidFill>
                <a:schemeClr val="lt1"/>
              </a:solidFill>
            </a:endParaRPr>
          </a:p>
        </p:txBody>
      </p:sp>
      <p:pic>
        <p:nvPicPr>
          <p:cNvPr id="56" name="Google Shape;56;p13">
            <a:extLst>
              <a:ext uri="{FF2B5EF4-FFF2-40B4-BE49-F238E27FC236}">
                <a16:creationId xmlns:a16="http://schemas.microsoft.com/office/drawing/2014/main" id="{4612DA11-0860-7817-CB7D-CFB977A47B44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08181" y="116250"/>
            <a:ext cx="1905688" cy="755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>
            <a:extLst>
              <a:ext uri="{FF2B5EF4-FFF2-40B4-BE49-F238E27FC236}">
                <a16:creationId xmlns:a16="http://schemas.microsoft.com/office/drawing/2014/main" id="{AA89D516-1046-77FB-65D4-FBDC535C6F62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0131" y="202290"/>
            <a:ext cx="1423374" cy="8464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75470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/>
          <p:nvPr/>
        </p:nvSpPr>
        <p:spPr>
          <a:xfrm>
            <a:off x="555775" y="2328900"/>
            <a:ext cx="7310700" cy="22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 b="1">
                <a:solidFill>
                  <a:schemeClr val="lt1"/>
                </a:solidFill>
              </a:rPr>
              <a:t>Thankyou</a:t>
            </a:r>
            <a:endParaRPr sz="1500" b="1">
              <a:solidFill>
                <a:schemeClr val="lt1"/>
              </a:solidFill>
            </a:endParaRPr>
          </a:p>
        </p:txBody>
      </p:sp>
      <p:pic>
        <p:nvPicPr>
          <p:cNvPr id="65" name="Google Shape;6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83213" y="309083"/>
            <a:ext cx="1905688" cy="755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81692" y="384985"/>
            <a:ext cx="1423374" cy="846475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4"/>
          <p:cNvSpPr txBox="1"/>
          <p:nvPr/>
        </p:nvSpPr>
        <p:spPr>
          <a:xfrm>
            <a:off x="4572000" y="4101984"/>
            <a:ext cx="4937700" cy="18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 dirty="0">
                <a:solidFill>
                  <a:schemeClr val="lt1"/>
                </a:solidFill>
              </a:rPr>
              <a:t>Affiliation:</a:t>
            </a:r>
            <a:endParaRPr sz="1000" b="1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dirty="0">
                <a:solidFill>
                  <a:schemeClr val="lt1"/>
                </a:solidFill>
              </a:rPr>
              <a:t>Universitas Pendidikan Indonesia</a:t>
            </a:r>
            <a:endParaRPr sz="1000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chemeClr val="lt1"/>
                </a:solidFill>
              </a:rPr>
              <a:t>Bandung, Indonesia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chemeClr val="lt1"/>
              </a:solidFill>
            </a:endParaRPr>
          </a:p>
        </p:txBody>
      </p:sp>
      <p:sp>
        <p:nvSpPr>
          <p:cNvPr id="2" name="Google Shape;55;p13">
            <a:extLst>
              <a:ext uri="{FF2B5EF4-FFF2-40B4-BE49-F238E27FC236}">
                <a16:creationId xmlns:a16="http://schemas.microsoft.com/office/drawing/2014/main" id="{3396AC4B-2F8F-88A9-90F3-24EC0ED9ABD2}"/>
              </a:ext>
            </a:extLst>
          </p:cNvPr>
          <p:cNvSpPr txBox="1"/>
          <p:nvPr/>
        </p:nvSpPr>
        <p:spPr>
          <a:xfrm>
            <a:off x="555775" y="4187225"/>
            <a:ext cx="4937700" cy="18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 dirty="0">
                <a:solidFill>
                  <a:schemeClr val="lt1"/>
                </a:solidFill>
              </a:rPr>
              <a:t>Presented by:</a:t>
            </a:r>
            <a:endParaRPr sz="1000" b="1" dirty="0">
              <a:solidFill>
                <a:schemeClr val="lt1"/>
              </a:solidFill>
            </a:endParaRPr>
          </a:p>
          <a:p>
            <a:pPr marL="0" indent="0">
              <a:buNone/>
            </a:pPr>
            <a:r>
              <a:rPr lang="en-US" sz="1100" b="1" dirty="0">
                <a:solidFill>
                  <a:schemeClr val="bg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Asri Nur Rifayani  •  Juju </a:t>
            </a:r>
            <a:r>
              <a:rPr lang="en-US" sz="1100" b="1" dirty="0" err="1">
                <a:solidFill>
                  <a:schemeClr val="bg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Masunah</a:t>
            </a:r>
            <a:r>
              <a:rPr lang="en-US" sz="1100" b="1" dirty="0">
                <a:solidFill>
                  <a:schemeClr val="bg2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 •  Ayo Sunaryo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538</TotalTime>
  <Words>335</Words>
  <Application>Microsoft Office PowerPoint</Application>
  <PresentationFormat>On-screen Show (16:9)</PresentationFormat>
  <Paragraphs>34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Times New Roman</vt:lpstr>
      <vt:lpstr>Simple Dark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Asri Nur Rifayani</cp:lastModifiedBy>
  <cp:revision>6</cp:revision>
  <dcterms:modified xsi:type="dcterms:W3CDTF">2026-09-24T02:40:56Z</dcterms:modified>
</cp:coreProperties>
</file>