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9"/>
  </p:notesMasterIdLst>
  <p:sldIdLst>
    <p:sldId id="256" r:id="rId2"/>
    <p:sldId id="258" r:id="rId3"/>
    <p:sldId id="259" r:id="rId4"/>
    <p:sldId id="260" r:id="rId5"/>
    <p:sldId id="261" r:id="rId6"/>
    <p:sldId id="262" r:id="rId7"/>
    <p:sldId id="257"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780" y="-24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950fc5c70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03FE4AA4-06EC-0187-9BED-0755BEED9875}"/>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03F98D78-0F69-9BFF-EDAD-FDF4F2751F9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E815BAFB-EE41-0EF4-F155-D5577100E60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7130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752A0337-682B-C817-149D-D63D2ED90E48}"/>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9F013610-2754-B04A-92E3-4311A5E4E6C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5F3A6016-8B5A-B65F-DA0D-47A1765EDC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80321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06E0B9D1-0B7C-6763-BDD9-B5B26F569851}"/>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BEE2CA43-9CC1-60E0-4EFD-5C4497C344F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FE2937DC-BAB0-00B8-9681-8EC2EEEA63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93384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66A96C13-4BC6-2B6A-9197-7AB904E5683B}"/>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B7B5EA64-4CB8-C16F-E0B5-4EC67FB564E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1231E292-EB4C-3256-D89E-3668B72E9C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16795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a:extLst>
            <a:ext uri="{FF2B5EF4-FFF2-40B4-BE49-F238E27FC236}">
              <a16:creationId xmlns:a16="http://schemas.microsoft.com/office/drawing/2014/main" id="{5D94E501-34C2-D74B-A1E7-50A2A192E381}"/>
            </a:ext>
          </a:extLst>
        </p:cNvPr>
        <p:cNvGrpSpPr/>
        <p:nvPr/>
      </p:nvGrpSpPr>
      <p:grpSpPr>
        <a:xfrm>
          <a:off x="0" y="0"/>
          <a:ext cx="0" cy="0"/>
          <a:chOff x="0" y="0"/>
          <a:chExt cx="0" cy="0"/>
        </a:xfrm>
      </p:grpSpPr>
      <p:sp>
        <p:nvSpPr>
          <p:cNvPr id="51" name="Google Shape;51;g3f950fc5c70_0_12:notes">
            <a:extLst>
              <a:ext uri="{FF2B5EF4-FFF2-40B4-BE49-F238E27FC236}">
                <a16:creationId xmlns:a16="http://schemas.microsoft.com/office/drawing/2014/main" id="{E089864D-5E28-53C6-3E94-0CFCD1850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950fc5c70_0_12:notes">
            <a:extLst>
              <a:ext uri="{FF2B5EF4-FFF2-40B4-BE49-F238E27FC236}">
                <a16:creationId xmlns:a16="http://schemas.microsoft.com/office/drawing/2014/main" id="{A0F5A1A5-CBCE-99B3-F308-8F1F106908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24743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p:cNvGrpSpPr/>
        <p:nvPr/>
      </p:nvGrpSpPr>
      <p:grpSpPr>
        <a:xfrm>
          <a:off x="0" y="0"/>
          <a:ext cx="0" cy="0"/>
          <a:chOff x="0" y="0"/>
          <a:chExt cx="0" cy="0"/>
        </a:xfrm>
      </p:grpSpPr>
      <p:sp>
        <p:nvSpPr>
          <p:cNvPr id="54" name="Google Shape;54;p13"/>
          <p:cNvSpPr txBox="1"/>
          <p:nvPr/>
        </p:nvSpPr>
        <p:spPr>
          <a:xfrm>
            <a:off x="555775" y="1844700"/>
            <a:ext cx="7310700" cy="2205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US" b="1" dirty="0">
                <a:solidFill>
                  <a:schemeClr val="lt1"/>
                </a:solidFill>
              </a:rPr>
              <a:t>EXPLORATION OF PAINTING BASED ON THE IDEA OF CAKRA RAHAYU KENCANA</a:t>
            </a:r>
          </a:p>
        </p:txBody>
      </p:sp>
      <p:sp>
        <p:nvSpPr>
          <p:cNvPr id="55" name="Google Shape;55;p13"/>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Rifa Jahid Hanafi</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pPr marL="0" lvl="0" indent="0" algn="l" rtl="0">
              <a:lnSpc>
                <a:spcPct val="150000"/>
              </a:lnSpc>
              <a:spcBef>
                <a:spcPts val="0"/>
              </a:spcBef>
              <a:spcAft>
                <a:spcPts val="0"/>
              </a:spcAft>
              <a:buNone/>
            </a:pPr>
            <a:r>
              <a:rPr lang="en-US" sz="1000" dirty="0">
                <a:solidFill>
                  <a:schemeClr val="lt1"/>
                </a:solidFill>
              </a:rPr>
              <a:t>Universitas Pendidikan Indonesia</a:t>
            </a:r>
            <a:endParaRPr sz="1000"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Indonesia</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35E3EB51-1252-EBBA-8D4D-2C262AAF95C1}"/>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0A5E6CFD-E30A-D77C-950E-644DF3D30CE1}"/>
              </a:ext>
            </a:extLst>
          </p:cNvPr>
          <p:cNvSpPr txBox="1"/>
          <p:nvPr/>
        </p:nvSpPr>
        <p:spPr>
          <a:xfrm>
            <a:off x="555775" y="1844700"/>
            <a:ext cx="7310700" cy="2205600"/>
          </a:xfrm>
          <a:prstGeom prst="rect">
            <a:avLst/>
          </a:prstGeom>
          <a:noFill/>
          <a:ln>
            <a:noFill/>
          </a:ln>
        </p:spPr>
        <p:txBody>
          <a:bodyPr spcFirstLastPara="1" wrap="square" lIns="91425" tIns="91425" rIns="91425" bIns="91425" anchor="t" anchorCtr="0">
            <a:noAutofit/>
          </a:bodyPr>
          <a:lstStyle/>
          <a:p>
            <a:pPr algn="just"/>
            <a:r>
              <a:rPr lang="en-US" dirty="0"/>
              <a:t>PAINTING EDUCATION IN SCHOOLS HAS THE POTENTIAL TO BE DEVELOPED THROUGH THE USE THE OF LOCAL CULTURE AS A SOURCE OF IDEAS FOR ARTISTIC CREATION. CAKRA RAHAYU KENCANA IS ONE OF THE LOCAL CULTURAL SYMBOLS SERVE AS A SOURCE OF INSPIRATION FOR EXPLORING PAINTING. </a:t>
            </a:r>
          </a:p>
        </p:txBody>
      </p:sp>
      <p:sp>
        <p:nvSpPr>
          <p:cNvPr id="55" name="Google Shape;55;p13">
            <a:extLst>
              <a:ext uri="{FF2B5EF4-FFF2-40B4-BE49-F238E27FC236}">
                <a16:creationId xmlns:a16="http://schemas.microsoft.com/office/drawing/2014/main" id="{3DCE7782-1C8C-D687-8277-57E557D0CEB3}"/>
              </a:ext>
            </a:extLst>
          </p:cNvPr>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Rifa Jahid Hanafi</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C67B20EA-4E66-829C-99D3-160C654CF1DA}"/>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6F1A40F0-AEC9-5E43-82CD-D2AF4B368937}"/>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70801D3C-FB20-B575-B3E7-8E665E2ACE3C}"/>
              </a:ext>
            </a:extLst>
          </p:cNvPr>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pPr marL="0" lvl="0" indent="0" algn="l" rtl="0">
              <a:lnSpc>
                <a:spcPct val="150000"/>
              </a:lnSpc>
              <a:spcBef>
                <a:spcPts val="0"/>
              </a:spcBef>
              <a:spcAft>
                <a:spcPts val="0"/>
              </a:spcAft>
              <a:buNone/>
            </a:pPr>
            <a:r>
              <a:rPr lang="en-US" sz="1000" dirty="0">
                <a:solidFill>
                  <a:schemeClr val="lt1"/>
                </a:solidFill>
              </a:rPr>
              <a:t>Universitas Pendidikan Indonesia</a:t>
            </a:r>
            <a:endParaRPr sz="1000"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Indonesia</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20943117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5F6726F1-4B3B-8B74-A2C8-099D0801A13A}"/>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47533B3D-4220-382F-6190-22902CB6379B}"/>
              </a:ext>
            </a:extLst>
          </p:cNvPr>
          <p:cNvSpPr txBox="1"/>
          <p:nvPr/>
        </p:nvSpPr>
        <p:spPr>
          <a:xfrm>
            <a:off x="555775" y="1844700"/>
            <a:ext cx="7310700" cy="2205600"/>
          </a:xfrm>
          <a:prstGeom prst="rect">
            <a:avLst/>
          </a:prstGeom>
          <a:noFill/>
          <a:ln>
            <a:noFill/>
          </a:ln>
        </p:spPr>
        <p:txBody>
          <a:bodyPr spcFirstLastPara="1" wrap="square" lIns="91425" tIns="91425" rIns="91425" bIns="91425" anchor="t" anchorCtr="0">
            <a:noAutofit/>
          </a:bodyPr>
          <a:lstStyle/>
          <a:p>
            <a:pPr algn="just"/>
            <a:r>
              <a:rPr lang="en-US" dirty="0"/>
              <a:t>THIS EXPOLARITION  IS NOT MERELY DIRECTED TOWARD IMITATING ITS VISUAL FORM, BUT ALSO INVOLVES OBSERVING, EXPLORING, INTERPRETING AND TRANSFORMING VISUAL ELEMENTS AND CULTURAL VALUES INTO PAINTINGS.</a:t>
            </a:r>
          </a:p>
          <a:p>
            <a:pPr algn="just"/>
            <a:r>
              <a:rPr lang="en-US" dirty="0"/>
              <a:t>THIS STUDY AIMS TO DESCRIBE THE PROCESS OF PAINTING EXPLORATION BASED ON THE IDEA OF CAKRA RAHAYU KENCANA AND TO IDENTIFY THE TRANSFORMATION OF VISUAL ELEMENTS AND CULTURAL VALUES INTO STUDENTS ARTWORKS.</a:t>
            </a:r>
          </a:p>
        </p:txBody>
      </p:sp>
      <p:sp>
        <p:nvSpPr>
          <p:cNvPr id="55" name="Google Shape;55;p13">
            <a:extLst>
              <a:ext uri="{FF2B5EF4-FFF2-40B4-BE49-F238E27FC236}">
                <a16:creationId xmlns:a16="http://schemas.microsoft.com/office/drawing/2014/main" id="{CBD162EC-5148-853C-105B-271B7C4B38F7}"/>
              </a:ext>
            </a:extLst>
          </p:cNvPr>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Rifa Jahid Hanafi</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F13B4432-9F79-05EB-2EEF-6F77CC271C7C}"/>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826EE517-CCF9-D885-2ACD-C6F0E0334B85}"/>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FCF39F4A-C05E-1537-4377-8F77FF656BE0}"/>
              </a:ext>
            </a:extLst>
          </p:cNvPr>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pPr marL="0" lvl="0" indent="0" algn="l" rtl="0">
              <a:lnSpc>
                <a:spcPct val="150000"/>
              </a:lnSpc>
              <a:spcBef>
                <a:spcPts val="0"/>
              </a:spcBef>
              <a:spcAft>
                <a:spcPts val="0"/>
              </a:spcAft>
              <a:buNone/>
            </a:pPr>
            <a:r>
              <a:rPr lang="en-US" sz="1000" dirty="0">
                <a:solidFill>
                  <a:schemeClr val="lt1"/>
                </a:solidFill>
              </a:rPr>
              <a:t>Universitas Pendidikan Indonesia</a:t>
            </a:r>
            <a:endParaRPr sz="1000"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Indonesia</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3402623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1C447FCD-A81F-5B41-126E-7B2D5415E2CB}"/>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F4BA7933-487F-FA62-5BFC-EF17DEA80F70}"/>
              </a:ext>
            </a:extLst>
          </p:cNvPr>
          <p:cNvSpPr txBox="1"/>
          <p:nvPr/>
        </p:nvSpPr>
        <p:spPr>
          <a:xfrm>
            <a:off x="555775" y="1844700"/>
            <a:ext cx="7310700" cy="2205600"/>
          </a:xfrm>
          <a:prstGeom prst="rect">
            <a:avLst/>
          </a:prstGeom>
          <a:noFill/>
          <a:ln>
            <a:noFill/>
          </a:ln>
        </p:spPr>
        <p:txBody>
          <a:bodyPr spcFirstLastPara="1" wrap="square" lIns="91425" tIns="91425" rIns="91425" bIns="91425" anchor="t" anchorCtr="0">
            <a:noAutofit/>
          </a:bodyPr>
          <a:lstStyle/>
          <a:p>
            <a:pPr algn="just"/>
            <a:r>
              <a:rPr lang="en-US" dirty="0"/>
              <a:t>THIS STUDY EMPLOYED A DESCRIPTIVE METHOD WITH A QUALITATIVE APPROACH.</a:t>
            </a:r>
          </a:p>
          <a:p>
            <a:pPr algn="just"/>
            <a:r>
              <a:rPr lang="en-US" dirty="0"/>
              <a:t>DATA WERE COLLECTED THROUGH OBSERVATION, INTERVIEWS, DOCUMENTATION AND ANALYSIS OF STUDENTS ARTWORKS</a:t>
            </a:r>
          </a:p>
          <a:p>
            <a:pPr algn="just"/>
            <a:r>
              <a:rPr lang="en-US" dirty="0"/>
              <a:t>DATA WERE ANALYZED USING THE MILES, HUBERMAN AND SALDANA MODEL, WHICH CONSISTS OF DATA CONDENSATION, DATA DISPLAY, AND CONCLUSION DRAWING AND VERIFICATION</a:t>
            </a:r>
          </a:p>
        </p:txBody>
      </p:sp>
      <p:sp>
        <p:nvSpPr>
          <p:cNvPr id="55" name="Google Shape;55;p13">
            <a:extLst>
              <a:ext uri="{FF2B5EF4-FFF2-40B4-BE49-F238E27FC236}">
                <a16:creationId xmlns:a16="http://schemas.microsoft.com/office/drawing/2014/main" id="{2DF143FA-399D-1E00-E3B1-EE02F0ABDE8F}"/>
              </a:ext>
            </a:extLst>
          </p:cNvPr>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Rifa Jahid Hanafi</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97AF5678-3074-3AB0-346F-658CC13EBA82}"/>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167F7164-450F-CB71-DC41-2BB5FA94398A}"/>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8F8CC217-670D-5BDB-DF08-246D814FE0CB}"/>
              </a:ext>
            </a:extLst>
          </p:cNvPr>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pPr marL="0" lvl="0" indent="0" algn="l" rtl="0">
              <a:lnSpc>
                <a:spcPct val="150000"/>
              </a:lnSpc>
              <a:spcBef>
                <a:spcPts val="0"/>
              </a:spcBef>
              <a:spcAft>
                <a:spcPts val="0"/>
              </a:spcAft>
              <a:buNone/>
            </a:pPr>
            <a:r>
              <a:rPr lang="en-US" sz="1000" dirty="0">
                <a:solidFill>
                  <a:schemeClr val="lt1"/>
                </a:solidFill>
              </a:rPr>
              <a:t>Universitas Pendidikan Indonesia</a:t>
            </a:r>
            <a:endParaRPr sz="1000"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Indonesia</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2688855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4F1C95B3-9B75-191D-9E77-21B6976EF4E3}"/>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DB2A857D-285A-FCC2-CC5B-C60E1BBD430C}"/>
              </a:ext>
            </a:extLst>
          </p:cNvPr>
          <p:cNvSpPr txBox="1"/>
          <p:nvPr/>
        </p:nvSpPr>
        <p:spPr>
          <a:xfrm>
            <a:off x="555775" y="1844700"/>
            <a:ext cx="7310700" cy="2205600"/>
          </a:xfrm>
          <a:prstGeom prst="rect">
            <a:avLst/>
          </a:prstGeom>
          <a:noFill/>
          <a:ln>
            <a:noFill/>
          </a:ln>
        </p:spPr>
        <p:txBody>
          <a:bodyPr spcFirstLastPara="1" wrap="square" lIns="91425" tIns="91425" rIns="91425" bIns="91425" anchor="t" anchorCtr="0">
            <a:noAutofit/>
          </a:bodyPr>
          <a:lstStyle/>
          <a:p>
            <a:pPr algn="just"/>
            <a:r>
              <a:rPr lang="en-US" dirty="0"/>
              <a:t>THE FINDINGS INDICATE THAT CAKRA RAHAYU KENCANA CAN SERVE AS A CONTEXTUAL SOURCE OF IDEAS FOR PAINTING EXPLORATION. THE EXPLORATION PROCESS INVOLVED SEVERAL STAGES, INCLUDING OBSERVING VISUAL FORMS AND ELEMENTS, UNDERSTANDING SYMBOLIC MEANINGS AND CULTURAL VALUES, DEVELOPING IDEAS AND TRANSFORMING THESE ELEMENTS INTO DIVERSE VISUAL FORMS.</a:t>
            </a:r>
          </a:p>
        </p:txBody>
      </p:sp>
      <p:sp>
        <p:nvSpPr>
          <p:cNvPr id="55" name="Google Shape;55;p13">
            <a:extLst>
              <a:ext uri="{FF2B5EF4-FFF2-40B4-BE49-F238E27FC236}">
                <a16:creationId xmlns:a16="http://schemas.microsoft.com/office/drawing/2014/main" id="{442F16BB-0D93-835D-815D-01E802FF8E4B}"/>
              </a:ext>
            </a:extLst>
          </p:cNvPr>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Rifa Jahid Hanafi</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37669D4D-71F1-2D46-06C6-C55BA21B7EA0}"/>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1721391D-5F19-8068-0EC5-914AE5203B96}"/>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7CC7F4E7-3EF6-9A0C-0CE3-52A8EC6248C3}"/>
              </a:ext>
            </a:extLst>
          </p:cNvPr>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pPr marL="0" lvl="0" indent="0" algn="l" rtl="0">
              <a:lnSpc>
                <a:spcPct val="150000"/>
              </a:lnSpc>
              <a:spcBef>
                <a:spcPts val="0"/>
              </a:spcBef>
              <a:spcAft>
                <a:spcPts val="0"/>
              </a:spcAft>
              <a:buNone/>
            </a:pPr>
            <a:r>
              <a:rPr lang="en-US" sz="1000" dirty="0">
                <a:solidFill>
                  <a:schemeClr val="lt1"/>
                </a:solidFill>
              </a:rPr>
              <a:t>Universitas Pendidikan Indonesia</a:t>
            </a:r>
            <a:endParaRPr sz="1000"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Indonesia</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680626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3">
          <a:extLst>
            <a:ext uri="{FF2B5EF4-FFF2-40B4-BE49-F238E27FC236}">
              <a16:creationId xmlns:a16="http://schemas.microsoft.com/office/drawing/2014/main" id="{BB234319-5F70-CBE4-1592-268B38C4557B}"/>
            </a:ext>
          </a:extLst>
        </p:cNvPr>
        <p:cNvGrpSpPr/>
        <p:nvPr/>
      </p:nvGrpSpPr>
      <p:grpSpPr>
        <a:xfrm>
          <a:off x="0" y="0"/>
          <a:ext cx="0" cy="0"/>
          <a:chOff x="0" y="0"/>
          <a:chExt cx="0" cy="0"/>
        </a:xfrm>
      </p:grpSpPr>
      <p:sp>
        <p:nvSpPr>
          <p:cNvPr id="54" name="Google Shape;54;p13">
            <a:extLst>
              <a:ext uri="{FF2B5EF4-FFF2-40B4-BE49-F238E27FC236}">
                <a16:creationId xmlns:a16="http://schemas.microsoft.com/office/drawing/2014/main" id="{F0FDB6B0-B710-B495-6529-BDDD0C290B22}"/>
              </a:ext>
            </a:extLst>
          </p:cNvPr>
          <p:cNvSpPr txBox="1"/>
          <p:nvPr/>
        </p:nvSpPr>
        <p:spPr>
          <a:xfrm>
            <a:off x="555775" y="1844700"/>
            <a:ext cx="7310700" cy="2205600"/>
          </a:xfrm>
          <a:prstGeom prst="rect">
            <a:avLst/>
          </a:prstGeom>
          <a:noFill/>
          <a:ln>
            <a:noFill/>
          </a:ln>
        </p:spPr>
        <p:txBody>
          <a:bodyPr spcFirstLastPara="1" wrap="square" lIns="91425" tIns="91425" rIns="91425" bIns="91425" anchor="t" anchorCtr="0">
            <a:noAutofit/>
          </a:bodyPr>
          <a:lstStyle/>
          <a:p>
            <a:pPr algn="just"/>
            <a:r>
              <a:rPr lang="en-US" dirty="0"/>
              <a:t>THE STUDENTS ARTWORKS DEMONSTRATED VARIATIONS IN THE USE FORMS, LINE, COLORS, COMPOSITION, SYMBOLS AND VISUAL STYLES.</a:t>
            </a:r>
          </a:p>
          <a:p>
            <a:pPr algn="just"/>
            <a:r>
              <a:rPr lang="en-US" dirty="0"/>
              <a:t>THS PROCESS PROVIDED STUDENTS WITH OPPORTUNITIES TO DEVELOP THEIR IDEAS AND PERSONAL EXPRESSIONS WHILE SIMULTANEOUSLY RECOGNIZING AND APPRECIATING LOCAL CULTURE THROUGH THE CREATION OF PAINTINGS.</a:t>
            </a:r>
          </a:p>
        </p:txBody>
      </p:sp>
      <p:sp>
        <p:nvSpPr>
          <p:cNvPr id="55" name="Google Shape;55;p13">
            <a:extLst>
              <a:ext uri="{FF2B5EF4-FFF2-40B4-BE49-F238E27FC236}">
                <a16:creationId xmlns:a16="http://schemas.microsoft.com/office/drawing/2014/main" id="{A4E8278F-9D0B-9F6D-E8F9-27EAB3C7EFBC}"/>
              </a:ext>
            </a:extLst>
          </p:cNvPr>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Rifa Jahid Hanafi</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pic>
        <p:nvPicPr>
          <p:cNvPr id="56" name="Google Shape;56;p13">
            <a:extLst>
              <a:ext uri="{FF2B5EF4-FFF2-40B4-BE49-F238E27FC236}">
                <a16:creationId xmlns:a16="http://schemas.microsoft.com/office/drawing/2014/main" id="{FBA833F2-BC20-C383-1FC4-220112AB3B34}"/>
              </a:ext>
            </a:extLst>
          </p:cNvPr>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57" name="Google Shape;57;p13">
            <a:extLst>
              <a:ext uri="{FF2B5EF4-FFF2-40B4-BE49-F238E27FC236}">
                <a16:creationId xmlns:a16="http://schemas.microsoft.com/office/drawing/2014/main" id="{C12FE5F5-DAF2-BF09-D687-F4D9E24AD23E}"/>
              </a:ext>
            </a:extLst>
          </p:cNvPr>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58" name="Google Shape;58;p13">
            <a:extLst>
              <a:ext uri="{FF2B5EF4-FFF2-40B4-BE49-F238E27FC236}">
                <a16:creationId xmlns:a16="http://schemas.microsoft.com/office/drawing/2014/main" id="{19D04252-3548-07FA-41CE-55ECBF6AE1E5}"/>
              </a:ext>
            </a:extLst>
          </p:cNvPr>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pPr marL="0" lvl="0" indent="0" algn="l" rtl="0">
              <a:lnSpc>
                <a:spcPct val="150000"/>
              </a:lnSpc>
              <a:spcBef>
                <a:spcPts val="0"/>
              </a:spcBef>
              <a:spcAft>
                <a:spcPts val="0"/>
              </a:spcAft>
              <a:buNone/>
            </a:pPr>
            <a:r>
              <a:rPr lang="en-US" sz="1000" dirty="0">
                <a:solidFill>
                  <a:schemeClr val="lt1"/>
                </a:solidFill>
              </a:rPr>
              <a:t>Universitas Pendidikan Indonesia</a:t>
            </a:r>
            <a:endParaRPr sz="1000" dirty="0">
              <a:solidFill>
                <a:schemeClr val="lt1"/>
              </a:solidFill>
            </a:endParaRPr>
          </a:p>
          <a:p>
            <a:pPr marL="0" lvl="0" indent="0" algn="l" rtl="0">
              <a:lnSpc>
                <a:spcPct val="150000"/>
              </a:lnSpc>
              <a:spcBef>
                <a:spcPts val="0"/>
              </a:spcBef>
              <a:spcAft>
                <a:spcPts val="0"/>
              </a:spcAft>
              <a:buNone/>
            </a:pPr>
            <a:r>
              <a:rPr lang="en" sz="1000" dirty="0">
                <a:solidFill>
                  <a:schemeClr val="lt1"/>
                </a:solidFill>
              </a:rPr>
              <a:t>Indonesia</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spTree>
    <p:extLst>
      <p:ext uri="{BB962C8B-B14F-4D97-AF65-F5344CB8AC3E}">
        <p14:creationId xmlns:p14="http://schemas.microsoft.com/office/powerpoint/2010/main" val="2637518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62"/>
        <p:cNvGrpSpPr/>
        <p:nvPr/>
      </p:nvGrpSpPr>
      <p:grpSpPr>
        <a:xfrm>
          <a:off x="0" y="0"/>
          <a:ext cx="0" cy="0"/>
          <a:chOff x="0" y="0"/>
          <a:chExt cx="0" cy="0"/>
        </a:xfrm>
      </p:grpSpPr>
      <p:sp>
        <p:nvSpPr>
          <p:cNvPr id="63" name="Google Shape;63;p14"/>
          <p:cNvSpPr txBox="1"/>
          <p:nvPr/>
        </p:nvSpPr>
        <p:spPr>
          <a:xfrm>
            <a:off x="555775" y="2328900"/>
            <a:ext cx="7310700" cy="2205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3400" b="1">
                <a:solidFill>
                  <a:schemeClr val="lt1"/>
                </a:solidFill>
              </a:rPr>
              <a:t>Thankyou</a:t>
            </a:r>
            <a:endParaRPr sz="1500" b="1">
              <a:solidFill>
                <a:schemeClr val="lt1"/>
              </a:solidFill>
            </a:endParaRPr>
          </a:p>
        </p:txBody>
      </p:sp>
      <p:sp>
        <p:nvSpPr>
          <p:cNvPr id="64" name="Google Shape;64;p14"/>
          <p:cNvSpPr txBox="1"/>
          <p:nvPr/>
        </p:nvSpPr>
        <p:spPr>
          <a:xfrm>
            <a:off x="555775"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Presented by:</a:t>
            </a:r>
            <a:endParaRPr sz="1000" b="1" dirty="0">
              <a:solidFill>
                <a:schemeClr val="lt1"/>
              </a:solidFill>
            </a:endParaRPr>
          </a:p>
          <a:p>
            <a:pPr marL="0" lvl="0" indent="0" algn="l" rtl="0">
              <a:lnSpc>
                <a:spcPct val="150000"/>
              </a:lnSpc>
              <a:spcBef>
                <a:spcPts val="0"/>
              </a:spcBef>
              <a:spcAft>
                <a:spcPts val="0"/>
              </a:spcAft>
              <a:buNone/>
            </a:pPr>
            <a:r>
              <a:rPr lang="en-US" sz="1000" dirty="0">
                <a:solidFill>
                  <a:schemeClr val="lt1"/>
                </a:solidFill>
              </a:rPr>
              <a:t>Rifa Jahid Hanafi</a:t>
            </a:r>
            <a:endParaRPr sz="1000" dirty="0">
              <a:solidFill>
                <a:schemeClr val="lt1"/>
              </a:solidFill>
            </a:endParaRPr>
          </a:p>
          <a:p>
            <a:pPr marL="0" lvl="0" indent="0" algn="l" rtl="0">
              <a:lnSpc>
                <a:spcPct val="150000"/>
              </a:lnSpc>
              <a:spcBef>
                <a:spcPts val="0"/>
              </a:spcBef>
              <a:spcAft>
                <a:spcPts val="0"/>
              </a:spcAft>
              <a:buNone/>
            </a:pPr>
            <a:endParaRPr sz="1000" dirty="0">
              <a:solidFill>
                <a:schemeClr val="lt1"/>
              </a:solidFill>
            </a:endParaRPr>
          </a:p>
        </p:txBody>
      </p:sp>
      <p:pic>
        <p:nvPicPr>
          <p:cNvPr id="65" name="Google Shape;65;p14"/>
          <p:cNvPicPr preferRelativeResize="0"/>
          <p:nvPr/>
        </p:nvPicPr>
        <p:blipFill>
          <a:blip r:embed="rId3">
            <a:alphaModFix/>
          </a:blip>
          <a:stretch>
            <a:fillRect/>
          </a:stretch>
        </p:blipFill>
        <p:spPr>
          <a:xfrm>
            <a:off x="6838935" y="52706"/>
            <a:ext cx="1905688" cy="755517"/>
          </a:xfrm>
          <a:prstGeom prst="rect">
            <a:avLst/>
          </a:prstGeom>
          <a:noFill/>
          <a:ln>
            <a:noFill/>
          </a:ln>
        </p:spPr>
      </p:pic>
      <p:pic>
        <p:nvPicPr>
          <p:cNvPr id="66" name="Google Shape;66;p14"/>
          <p:cNvPicPr preferRelativeResize="0"/>
          <p:nvPr/>
        </p:nvPicPr>
        <p:blipFill>
          <a:blip r:embed="rId4">
            <a:alphaModFix/>
          </a:blip>
          <a:stretch>
            <a:fillRect/>
          </a:stretch>
        </p:blipFill>
        <p:spPr>
          <a:xfrm>
            <a:off x="248475" y="7225"/>
            <a:ext cx="1423374" cy="846475"/>
          </a:xfrm>
          <a:prstGeom prst="rect">
            <a:avLst/>
          </a:prstGeom>
          <a:noFill/>
          <a:ln>
            <a:noFill/>
          </a:ln>
        </p:spPr>
      </p:pic>
      <p:sp>
        <p:nvSpPr>
          <p:cNvPr id="67" name="Google Shape;67;p14"/>
          <p:cNvSpPr txBox="1"/>
          <p:nvPr/>
        </p:nvSpPr>
        <p:spPr>
          <a:xfrm>
            <a:off x="4319750" y="4187225"/>
            <a:ext cx="4937700" cy="18087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sz="1000" b="1" dirty="0">
                <a:solidFill>
                  <a:schemeClr val="lt1"/>
                </a:solidFill>
              </a:rPr>
              <a:t>Affiliation:</a:t>
            </a:r>
            <a:endParaRPr sz="1000" b="1" dirty="0">
              <a:solidFill>
                <a:schemeClr val="lt1"/>
              </a:solidFill>
            </a:endParaRPr>
          </a:p>
          <a:p>
            <a:pPr lvl="0">
              <a:lnSpc>
                <a:spcPct val="150000"/>
              </a:lnSpc>
            </a:pPr>
            <a:r>
              <a:rPr lang="en-US" sz="1000" dirty="0">
                <a:solidFill>
                  <a:schemeClr val="lt1"/>
                </a:solidFill>
              </a:rPr>
              <a:t>Universitas Pendidikan Indonesia</a:t>
            </a:r>
          </a:p>
          <a:p>
            <a:pPr lvl="0">
              <a:lnSpc>
                <a:spcPct val="150000"/>
              </a:lnSpc>
            </a:pPr>
            <a:r>
              <a:rPr lang="en-US" sz="1000" dirty="0">
                <a:solidFill>
                  <a:schemeClr val="lt1"/>
                </a:solidFill>
              </a:rPr>
              <a:t>Indonesia</a:t>
            </a:r>
          </a:p>
          <a:p>
            <a:pPr marL="0" lvl="0" indent="0" algn="l" rtl="0">
              <a:lnSpc>
                <a:spcPct val="150000"/>
              </a:lnSpc>
              <a:spcBef>
                <a:spcPts val="0"/>
              </a:spcBef>
              <a:spcAft>
                <a:spcPts val="0"/>
              </a:spcAft>
              <a:buNone/>
            </a:pPr>
            <a:endParaRPr sz="1000" dirty="0">
              <a:solidFill>
                <a:schemeClr val="lt1"/>
              </a:solidFill>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354</Words>
  <Application>Microsoft Office PowerPoint</Application>
  <PresentationFormat>On-screen Show (16:9)</PresentationFormat>
  <Paragraphs>46</Paragraphs>
  <Slides>7</Slides>
  <Notes>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7</vt:i4>
      </vt:variant>
    </vt:vector>
  </HeadingPairs>
  <TitlesOfParts>
    <vt:vector size="9" baseType="lpstr">
      <vt:lpstr>Arial</vt:lpstr>
      <vt:lpstr>Simple 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pc lenovo</cp:lastModifiedBy>
  <cp:revision>2</cp:revision>
  <dcterms:modified xsi:type="dcterms:W3CDTF">2026-09-20T04:17:46Z</dcterms:modified>
</cp:coreProperties>
</file>