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411" r:id="rId4"/>
    <p:sldId id="433" r:id="rId5"/>
    <p:sldId id="428" r:id="rId6"/>
    <p:sldId id="434" r:id="rId7"/>
    <p:sldId id="413" r:id="rId8"/>
    <p:sldId id="429" r:id="rId9"/>
    <p:sldId id="430" r:id="rId10"/>
    <p:sldId id="431" r:id="rId11"/>
    <p:sldId id="432" r:id="rId12"/>
    <p:sldId id="42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D8F"/>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p:nvPr/>
        </p:nvSpPr>
        <p:spPr>
          <a:xfrm>
            <a:off x="-634" y="0"/>
            <a:ext cx="12191999" cy="6858000"/>
          </a:xfrm>
          <a:prstGeom prst="rect">
            <a:avLst/>
          </a:prstGeom>
          <a:blipFill dpi="0" rotWithShape="1">
            <a:blip r:embed="rId1">
              <a:alphaModFix amt="3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任意多边形: 形状 57"/>
          <p:cNvSpPr>
            <a:spLocks noChangeAspect="1"/>
          </p:cNvSpPr>
          <p:nvPr/>
        </p:nvSpPr>
        <p:spPr>
          <a:xfrm>
            <a:off x="766445" y="0"/>
            <a:ext cx="454533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62" name="矩形: 圆角 61"/>
          <p:cNvSpPr>
            <a:spLocks noChangeAspect="1"/>
          </p:cNvSpPr>
          <p:nvPr/>
        </p:nvSpPr>
        <p:spPr>
          <a:xfrm>
            <a:off x="728345" y="1964690"/>
            <a:ext cx="9329420" cy="2132965"/>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圆角 61"/>
          <p:cNvSpPr>
            <a:spLocks noChangeAspect="1"/>
          </p:cNvSpPr>
          <p:nvPr/>
        </p:nvSpPr>
        <p:spPr>
          <a:xfrm>
            <a:off x="1399540" y="4435475"/>
            <a:ext cx="6472555" cy="825500"/>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065530" y="0"/>
            <a:ext cx="382206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48" name="组合 147"/>
          <p:cNvGrpSpPr>
            <a:grpSpLocks noChangeAspect="1"/>
          </p:cNvGrpSpPr>
          <p:nvPr/>
        </p:nvGrpSpPr>
        <p:grpSpPr>
          <a:xfrm rot="6728751" flipH="1" flipV="1">
            <a:off x="-1489075" y="1476375"/>
            <a:ext cx="9401175" cy="1814830"/>
            <a:chOff x="1037771" y="1124388"/>
            <a:chExt cx="11503479" cy="3392277"/>
          </a:xfrm>
        </p:grpSpPr>
        <p:sp>
          <p:nvSpPr>
            <p:cNvPr id="149" name="任意多边形: 形状 148"/>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0" name="任意多边形: 形状 149"/>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1" name="任意多边形: 形状 150"/>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2" name="任意多边形: 形状 151"/>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3" name="任意多边形: 形状 152"/>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4" name="任意多边形: 形状 153"/>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5" name="任意多边形: 形状 154"/>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62000">
                    <a:schemeClr val="bg1">
                      <a:alpha val="4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grpSp>
        <p:nvGrpSpPr>
          <p:cNvPr id="124" name="组合 123"/>
          <p:cNvGrpSpPr>
            <a:grpSpLocks noChangeAspect="1"/>
          </p:cNvGrpSpPr>
          <p:nvPr/>
        </p:nvGrpSpPr>
        <p:grpSpPr>
          <a:xfrm rot="15331547" flipH="1">
            <a:off x="-4120515" y="2547620"/>
            <a:ext cx="10968990" cy="2194560"/>
            <a:chOff x="1037771" y="1124388"/>
            <a:chExt cx="11503479" cy="3392277"/>
          </a:xfrm>
        </p:grpSpPr>
        <p:sp>
          <p:nvSpPr>
            <p:cNvPr id="12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9" name="矩形 18"/>
          <p:cNvSpPr/>
          <p:nvPr/>
        </p:nvSpPr>
        <p:spPr>
          <a:xfrm>
            <a:off x="2478405" y="2506980"/>
            <a:ext cx="7056755" cy="1198880"/>
          </a:xfrm>
          <a:prstGeom prst="rect">
            <a:avLst/>
          </a:prstGeom>
        </p:spPr>
        <p:txBody>
          <a:bodyPr wrap="square">
            <a:spAutoFit/>
          </a:bodyPr>
          <a:p>
            <a:pPr algn="l"/>
            <a:r>
              <a:rPr lang="zh-CN" altLang="en-US" sz="2400" b="1" dirty="0">
                <a:solidFill>
                  <a:srgbClr val="144D8F"/>
                </a:solidFill>
                <a:latin typeface="思源黑体 Normal" panose="020B0400000000000000" charset="-122"/>
                <a:ea typeface="思源黑体 Normal" panose="020B0400000000000000" charset="-122"/>
                <a:sym typeface="+mn-ea"/>
              </a:rPr>
              <a:t>A study on the importance of character creation and emotional expression in dubbing in Chinese cinema commercial films</a:t>
            </a:r>
            <a:endParaRPr lang="zh-CN" altLang="en-US" sz="2400" b="1" dirty="0">
              <a:solidFill>
                <a:srgbClr val="144D8F"/>
              </a:solidFill>
              <a:latin typeface="思源黑体 Normal" panose="020B0400000000000000" charset="-122"/>
              <a:ea typeface="思源黑体 Normal" panose="020B0400000000000000" charset="-122"/>
              <a:sym typeface="+mn-ea"/>
            </a:endParaRPr>
          </a:p>
        </p:txBody>
      </p:sp>
      <p:sp>
        <p:nvSpPr>
          <p:cNvPr id="38" name="矩形 37"/>
          <p:cNvSpPr/>
          <p:nvPr/>
        </p:nvSpPr>
        <p:spPr>
          <a:xfrm>
            <a:off x="3470193" y="4655159"/>
            <a:ext cx="1245870" cy="368300"/>
          </a:xfrm>
          <a:prstGeom prst="rect">
            <a:avLst/>
          </a:prstGeom>
          <a:noFill/>
        </p:spPr>
        <p:txBody>
          <a:bodyPr wrap="none">
            <a:spAutoFit/>
          </a:bodyPr>
          <a:p>
            <a:pPr algn="ctr"/>
            <a:r>
              <a:rPr lang="en-US" altLang="zh-CN"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REPOTER</a:t>
            </a:r>
            <a:endParaRPr lang="en-US" altLang="zh-CN"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admin-with-cogwheels_78948"/>
          <p:cNvSpPr>
            <a:spLocks noChangeAspect="1"/>
          </p:cNvSpPr>
          <p:nvPr userDrawn="1"/>
        </p:nvSpPr>
        <p:spPr bwMode="auto">
          <a:xfrm>
            <a:off x="2864485" y="4695825"/>
            <a:ext cx="287020" cy="304800"/>
          </a:xfrm>
          <a:custGeom>
            <a:avLst/>
            <a:gdLst>
              <a:gd name="connsiteX0" fmla="*/ 163934 w 574049"/>
              <a:gd name="connsiteY0" fmla="*/ 419229 h 608556"/>
              <a:gd name="connsiteX1" fmla="*/ 243204 w 574049"/>
              <a:gd name="connsiteY1" fmla="*/ 456825 h 608556"/>
              <a:gd name="connsiteX2" fmla="*/ 322474 w 574049"/>
              <a:gd name="connsiteY2" fmla="*/ 419229 h 608556"/>
              <a:gd name="connsiteX3" fmla="*/ 465217 w 574049"/>
              <a:gd name="connsiteY3" fmla="*/ 530768 h 608556"/>
              <a:gd name="connsiteX4" fmla="*/ 476968 w 574049"/>
              <a:gd name="connsiteY4" fmla="*/ 565383 h 608556"/>
              <a:gd name="connsiteX5" fmla="*/ 472634 w 574049"/>
              <a:gd name="connsiteY5" fmla="*/ 594902 h 608556"/>
              <a:gd name="connsiteX6" fmla="*/ 446050 w 574049"/>
              <a:gd name="connsiteY6" fmla="*/ 608556 h 608556"/>
              <a:gd name="connsiteX7" fmla="*/ 40358 w 574049"/>
              <a:gd name="connsiteY7" fmla="*/ 608556 h 608556"/>
              <a:gd name="connsiteX8" fmla="*/ 13871 w 574049"/>
              <a:gd name="connsiteY8" fmla="*/ 594902 h 608556"/>
              <a:gd name="connsiteX9" fmla="*/ 9440 w 574049"/>
              <a:gd name="connsiteY9" fmla="*/ 565383 h 608556"/>
              <a:gd name="connsiteX10" fmla="*/ 21191 w 574049"/>
              <a:gd name="connsiteY10" fmla="*/ 530768 h 608556"/>
              <a:gd name="connsiteX11" fmla="*/ 163934 w 574049"/>
              <a:gd name="connsiteY11" fmla="*/ 419229 h 608556"/>
              <a:gd name="connsiteX12" fmla="*/ 406631 w 574049"/>
              <a:gd name="connsiteY12" fmla="*/ 313875 h 608556"/>
              <a:gd name="connsiteX13" fmla="*/ 472435 w 574049"/>
              <a:gd name="connsiteY13" fmla="*/ 379473 h 608556"/>
              <a:gd name="connsiteX14" fmla="*/ 438040 w 574049"/>
              <a:gd name="connsiteY14" fmla="*/ 436800 h 608556"/>
              <a:gd name="connsiteX15" fmla="*/ 344006 w 574049"/>
              <a:gd name="connsiteY15" fmla="*/ 390920 h 608556"/>
              <a:gd name="connsiteX16" fmla="*/ 371946 w 574049"/>
              <a:gd name="connsiteY16" fmla="*/ 323974 h 608556"/>
              <a:gd name="connsiteX17" fmla="*/ 406631 w 574049"/>
              <a:gd name="connsiteY17" fmla="*/ 313875 h 608556"/>
              <a:gd name="connsiteX18" fmla="*/ 381817 w 574049"/>
              <a:gd name="connsiteY18" fmla="*/ 212472 h 608556"/>
              <a:gd name="connsiteX19" fmla="*/ 431512 w 574049"/>
              <a:gd name="connsiteY19" fmla="*/ 212472 h 608556"/>
              <a:gd name="connsiteX20" fmla="*/ 445284 w 574049"/>
              <a:gd name="connsiteY20" fmla="*/ 226127 h 608556"/>
              <a:gd name="connsiteX21" fmla="*/ 445284 w 574049"/>
              <a:gd name="connsiteY21" fmla="*/ 254301 h 608556"/>
              <a:gd name="connsiteX22" fmla="*/ 468013 w 574049"/>
              <a:gd name="connsiteY22" fmla="*/ 263725 h 608556"/>
              <a:gd name="connsiteX23" fmla="*/ 488045 w 574049"/>
              <a:gd name="connsiteY23" fmla="*/ 243820 h 608556"/>
              <a:gd name="connsiteX24" fmla="*/ 497773 w 574049"/>
              <a:gd name="connsiteY24" fmla="*/ 239781 h 608556"/>
              <a:gd name="connsiteX25" fmla="*/ 507403 w 574049"/>
              <a:gd name="connsiteY25" fmla="*/ 243820 h 608556"/>
              <a:gd name="connsiteX26" fmla="*/ 542556 w 574049"/>
              <a:gd name="connsiteY26" fmla="*/ 278918 h 608556"/>
              <a:gd name="connsiteX27" fmla="*/ 546601 w 574049"/>
              <a:gd name="connsiteY27" fmla="*/ 288630 h 608556"/>
              <a:gd name="connsiteX28" fmla="*/ 542556 w 574049"/>
              <a:gd name="connsiteY28" fmla="*/ 298246 h 608556"/>
              <a:gd name="connsiteX29" fmla="*/ 522620 w 574049"/>
              <a:gd name="connsiteY29" fmla="*/ 318247 h 608556"/>
              <a:gd name="connsiteX30" fmla="*/ 532155 w 574049"/>
              <a:gd name="connsiteY30" fmla="*/ 340941 h 608556"/>
              <a:gd name="connsiteX31" fmla="*/ 560277 w 574049"/>
              <a:gd name="connsiteY31" fmla="*/ 340941 h 608556"/>
              <a:gd name="connsiteX32" fmla="*/ 574049 w 574049"/>
              <a:gd name="connsiteY32" fmla="*/ 354692 h 608556"/>
              <a:gd name="connsiteX33" fmla="*/ 574049 w 574049"/>
              <a:gd name="connsiteY33" fmla="*/ 404310 h 608556"/>
              <a:gd name="connsiteX34" fmla="*/ 570004 w 574049"/>
              <a:gd name="connsiteY34" fmla="*/ 414022 h 608556"/>
              <a:gd name="connsiteX35" fmla="*/ 560277 w 574049"/>
              <a:gd name="connsiteY35" fmla="*/ 418060 h 608556"/>
              <a:gd name="connsiteX36" fmla="*/ 532155 w 574049"/>
              <a:gd name="connsiteY36" fmla="*/ 418060 h 608556"/>
              <a:gd name="connsiteX37" fmla="*/ 522620 w 574049"/>
              <a:gd name="connsiteY37" fmla="*/ 440754 h 608556"/>
              <a:gd name="connsiteX38" fmla="*/ 542652 w 574049"/>
              <a:gd name="connsiteY38" fmla="*/ 460755 h 608556"/>
              <a:gd name="connsiteX39" fmla="*/ 546601 w 574049"/>
              <a:gd name="connsiteY39" fmla="*/ 470371 h 608556"/>
              <a:gd name="connsiteX40" fmla="*/ 542652 w 574049"/>
              <a:gd name="connsiteY40" fmla="*/ 480083 h 608556"/>
              <a:gd name="connsiteX41" fmla="*/ 507500 w 574049"/>
              <a:gd name="connsiteY41" fmla="*/ 515181 h 608556"/>
              <a:gd name="connsiteX42" fmla="*/ 497773 w 574049"/>
              <a:gd name="connsiteY42" fmla="*/ 519220 h 608556"/>
              <a:gd name="connsiteX43" fmla="*/ 493246 w 574049"/>
              <a:gd name="connsiteY43" fmla="*/ 518355 h 608556"/>
              <a:gd name="connsiteX44" fmla="*/ 453182 w 574049"/>
              <a:gd name="connsiteY44" fmla="*/ 451716 h 608556"/>
              <a:gd name="connsiteX45" fmla="*/ 492861 w 574049"/>
              <a:gd name="connsiteY45" fmla="*/ 379501 h 608556"/>
              <a:gd name="connsiteX46" fmla="*/ 406665 w 574049"/>
              <a:gd name="connsiteY46" fmla="*/ 293534 h 608556"/>
              <a:gd name="connsiteX47" fmla="*/ 377098 w 574049"/>
              <a:gd name="connsiteY47" fmla="*/ 299015 h 608556"/>
              <a:gd name="connsiteX48" fmla="*/ 379698 w 574049"/>
              <a:gd name="connsiteY48" fmla="*/ 265167 h 608556"/>
              <a:gd name="connsiteX49" fmla="*/ 373149 w 574049"/>
              <a:gd name="connsiteY49" fmla="*/ 215741 h 608556"/>
              <a:gd name="connsiteX50" fmla="*/ 381817 w 574049"/>
              <a:gd name="connsiteY50" fmla="*/ 212472 h 608556"/>
              <a:gd name="connsiteX51" fmla="*/ 243227 w 574049"/>
              <a:gd name="connsiteY51" fmla="*/ 144222 h 608556"/>
              <a:gd name="connsiteX52" fmla="*/ 348920 w 574049"/>
              <a:gd name="connsiteY52" fmla="*/ 265117 h 608556"/>
              <a:gd name="connsiteX53" fmla="*/ 243190 w 574049"/>
              <a:gd name="connsiteY53" fmla="*/ 426215 h 608556"/>
              <a:gd name="connsiteX54" fmla="*/ 137461 w 574049"/>
              <a:gd name="connsiteY54" fmla="*/ 265117 h 608556"/>
              <a:gd name="connsiteX55" fmla="*/ 243227 w 574049"/>
              <a:gd name="connsiteY55" fmla="*/ 144222 h 608556"/>
              <a:gd name="connsiteX56" fmla="*/ 279862 w 574049"/>
              <a:gd name="connsiteY56" fmla="*/ 119148 h 608556"/>
              <a:gd name="connsiteX57" fmla="*/ 310064 w 574049"/>
              <a:gd name="connsiteY57" fmla="*/ 131181 h 608556"/>
              <a:gd name="connsiteX58" fmla="*/ 279862 w 574049"/>
              <a:gd name="connsiteY58" fmla="*/ 119148 h 608556"/>
              <a:gd name="connsiteX59" fmla="*/ 155080 w 574049"/>
              <a:gd name="connsiteY59" fmla="*/ 94840 h 608556"/>
              <a:gd name="connsiteX60" fmla="*/ 203722 w 574049"/>
              <a:gd name="connsiteY60" fmla="*/ 119842 h 608556"/>
              <a:gd name="connsiteX61" fmla="*/ 117804 w 574049"/>
              <a:gd name="connsiteY61" fmla="*/ 201676 h 608556"/>
              <a:gd name="connsiteX62" fmla="*/ 155080 w 574049"/>
              <a:gd name="connsiteY62" fmla="*/ 94840 h 608556"/>
              <a:gd name="connsiteX63" fmla="*/ 131962 w 574049"/>
              <a:gd name="connsiteY63" fmla="*/ 0 h 608556"/>
              <a:gd name="connsiteX64" fmla="*/ 178101 w 574049"/>
              <a:gd name="connsiteY64" fmla="*/ 0 h 608556"/>
              <a:gd name="connsiteX65" fmla="*/ 190816 w 574049"/>
              <a:gd name="connsiteY65" fmla="*/ 12695 h 608556"/>
              <a:gd name="connsiteX66" fmla="*/ 190816 w 574049"/>
              <a:gd name="connsiteY66" fmla="*/ 38757 h 608556"/>
              <a:gd name="connsiteX67" fmla="*/ 211911 w 574049"/>
              <a:gd name="connsiteY67" fmla="*/ 47509 h 608556"/>
              <a:gd name="connsiteX68" fmla="*/ 230501 w 574049"/>
              <a:gd name="connsiteY68" fmla="*/ 29044 h 608556"/>
              <a:gd name="connsiteX69" fmla="*/ 239459 w 574049"/>
              <a:gd name="connsiteY69" fmla="*/ 25389 h 608556"/>
              <a:gd name="connsiteX70" fmla="*/ 248417 w 574049"/>
              <a:gd name="connsiteY70" fmla="*/ 29044 h 608556"/>
              <a:gd name="connsiteX71" fmla="*/ 280975 w 574049"/>
              <a:gd name="connsiteY71" fmla="*/ 61646 h 608556"/>
              <a:gd name="connsiteX72" fmla="*/ 284731 w 574049"/>
              <a:gd name="connsiteY72" fmla="*/ 70590 h 608556"/>
              <a:gd name="connsiteX73" fmla="*/ 280975 w 574049"/>
              <a:gd name="connsiteY73" fmla="*/ 79534 h 608556"/>
              <a:gd name="connsiteX74" fmla="*/ 262481 w 574049"/>
              <a:gd name="connsiteY74" fmla="*/ 97999 h 608556"/>
              <a:gd name="connsiteX75" fmla="*/ 270379 w 574049"/>
              <a:gd name="connsiteY75" fmla="*/ 116848 h 608556"/>
              <a:gd name="connsiteX76" fmla="*/ 224915 w 574049"/>
              <a:gd name="connsiteY76" fmla="*/ 115502 h 608556"/>
              <a:gd name="connsiteX77" fmla="*/ 155080 w 574049"/>
              <a:gd name="connsiteY77" fmla="*/ 74437 h 608556"/>
              <a:gd name="connsiteX78" fmla="*/ 74458 w 574049"/>
              <a:gd name="connsiteY78" fmla="*/ 154836 h 608556"/>
              <a:gd name="connsiteX79" fmla="*/ 111638 w 574049"/>
              <a:gd name="connsiteY79" fmla="*/ 222445 h 608556"/>
              <a:gd name="connsiteX80" fmla="*/ 106822 w 574049"/>
              <a:gd name="connsiteY80" fmla="*/ 265145 h 608556"/>
              <a:gd name="connsiteX81" fmla="*/ 106822 w 574049"/>
              <a:gd name="connsiteY81" fmla="*/ 265818 h 608556"/>
              <a:gd name="connsiteX82" fmla="*/ 98153 w 574049"/>
              <a:gd name="connsiteY82" fmla="*/ 262163 h 608556"/>
              <a:gd name="connsiteX83" fmla="*/ 79659 w 574049"/>
              <a:gd name="connsiteY83" fmla="*/ 280628 h 608556"/>
              <a:gd name="connsiteX84" fmla="*/ 70701 w 574049"/>
              <a:gd name="connsiteY84" fmla="*/ 284379 h 608556"/>
              <a:gd name="connsiteX85" fmla="*/ 61647 w 574049"/>
              <a:gd name="connsiteY85" fmla="*/ 280628 h 608556"/>
              <a:gd name="connsiteX86" fmla="*/ 29089 w 574049"/>
              <a:gd name="connsiteY86" fmla="*/ 248122 h 608556"/>
              <a:gd name="connsiteX87" fmla="*/ 29089 w 574049"/>
              <a:gd name="connsiteY87" fmla="*/ 230138 h 608556"/>
              <a:gd name="connsiteX88" fmla="*/ 47583 w 574049"/>
              <a:gd name="connsiteY88" fmla="*/ 211673 h 608556"/>
              <a:gd name="connsiteX89" fmla="*/ 38722 w 574049"/>
              <a:gd name="connsiteY89" fmla="*/ 190612 h 608556"/>
              <a:gd name="connsiteX90" fmla="*/ 12715 w 574049"/>
              <a:gd name="connsiteY90" fmla="*/ 190612 h 608556"/>
              <a:gd name="connsiteX91" fmla="*/ 0 w 574049"/>
              <a:gd name="connsiteY91" fmla="*/ 177821 h 608556"/>
              <a:gd name="connsiteX92" fmla="*/ 0 w 574049"/>
              <a:gd name="connsiteY92" fmla="*/ 131851 h 608556"/>
              <a:gd name="connsiteX93" fmla="*/ 12715 w 574049"/>
              <a:gd name="connsiteY93" fmla="*/ 119156 h 608556"/>
              <a:gd name="connsiteX94" fmla="*/ 38818 w 574049"/>
              <a:gd name="connsiteY94" fmla="*/ 119156 h 608556"/>
              <a:gd name="connsiteX95" fmla="*/ 47583 w 574049"/>
              <a:gd name="connsiteY95" fmla="*/ 98095 h 608556"/>
              <a:gd name="connsiteX96" fmla="*/ 29089 w 574049"/>
              <a:gd name="connsiteY96" fmla="*/ 79630 h 608556"/>
              <a:gd name="connsiteX97" fmla="*/ 25333 w 574049"/>
              <a:gd name="connsiteY97" fmla="*/ 70590 h 608556"/>
              <a:gd name="connsiteX98" fmla="*/ 29089 w 574049"/>
              <a:gd name="connsiteY98" fmla="*/ 61646 h 608556"/>
              <a:gd name="connsiteX99" fmla="*/ 61647 w 574049"/>
              <a:gd name="connsiteY99" fmla="*/ 29044 h 608556"/>
              <a:gd name="connsiteX100" fmla="*/ 70701 w 574049"/>
              <a:gd name="connsiteY100" fmla="*/ 25389 h 608556"/>
              <a:gd name="connsiteX101" fmla="*/ 79659 w 574049"/>
              <a:gd name="connsiteY101" fmla="*/ 29140 h 608556"/>
              <a:gd name="connsiteX102" fmla="*/ 98153 w 574049"/>
              <a:gd name="connsiteY102" fmla="*/ 47509 h 608556"/>
              <a:gd name="connsiteX103" fmla="*/ 119248 w 574049"/>
              <a:gd name="connsiteY103" fmla="*/ 38757 h 608556"/>
              <a:gd name="connsiteX104" fmla="*/ 119248 w 574049"/>
              <a:gd name="connsiteY104" fmla="*/ 12695 h 608556"/>
              <a:gd name="connsiteX105" fmla="*/ 131962 w 574049"/>
              <a:gd name="connsiteY10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74049" h="608556">
                <a:moveTo>
                  <a:pt x="163934" y="419229"/>
                </a:moveTo>
                <a:cubicBezTo>
                  <a:pt x="185702" y="442210"/>
                  <a:pt x="212671" y="456825"/>
                  <a:pt x="243204" y="456825"/>
                </a:cubicBezTo>
                <a:cubicBezTo>
                  <a:pt x="273737" y="456825"/>
                  <a:pt x="300706" y="442210"/>
                  <a:pt x="322474" y="419229"/>
                </a:cubicBezTo>
                <a:cubicBezTo>
                  <a:pt x="387585" y="424998"/>
                  <a:pt x="443835" y="468075"/>
                  <a:pt x="465217" y="530768"/>
                </a:cubicBezTo>
                <a:lnTo>
                  <a:pt x="476968" y="565383"/>
                </a:lnTo>
                <a:cubicBezTo>
                  <a:pt x="480339" y="575383"/>
                  <a:pt x="478702" y="586344"/>
                  <a:pt x="472634" y="594902"/>
                </a:cubicBezTo>
                <a:cubicBezTo>
                  <a:pt x="466469" y="603460"/>
                  <a:pt x="456549" y="608556"/>
                  <a:pt x="446050" y="608556"/>
                </a:cubicBezTo>
                <a:lnTo>
                  <a:pt x="40358" y="608556"/>
                </a:lnTo>
                <a:cubicBezTo>
                  <a:pt x="29859" y="608556"/>
                  <a:pt x="19939" y="603460"/>
                  <a:pt x="13871" y="594902"/>
                </a:cubicBezTo>
                <a:cubicBezTo>
                  <a:pt x="7706" y="586344"/>
                  <a:pt x="6069" y="575383"/>
                  <a:pt x="9440" y="565383"/>
                </a:cubicBezTo>
                <a:lnTo>
                  <a:pt x="21191" y="530768"/>
                </a:lnTo>
                <a:cubicBezTo>
                  <a:pt x="42573" y="468075"/>
                  <a:pt x="98919" y="424998"/>
                  <a:pt x="163934" y="419229"/>
                </a:cubicBezTo>
                <a:close/>
                <a:moveTo>
                  <a:pt x="406631" y="313875"/>
                </a:moveTo>
                <a:cubicBezTo>
                  <a:pt x="442857" y="313875"/>
                  <a:pt x="472435" y="343308"/>
                  <a:pt x="472435" y="379473"/>
                </a:cubicBezTo>
                <a:cubicBezTo>
                  <a:pt x="472435" y="404289"/>
                  <a:pt x="458369" y="425642"/>
                  <a:pt x="438040" y="436800"/>
                </a:cubicBezTo>
                <a:cubicBezTo>
                  <a:pt x="411641" y="413523"/>
                  <a:pt x="379269" y="397556"/>
                  <a:pt x="344006" y="390920"/>
                </a:cubicBezTo>
                <a:cubicBezTo>
                  <a:pt x="356435" y="370913"/>
                  <a:pt x="365973" y="347925"/>
                  <a:pt x="371946" y="323974"/>
                </a:cubicBezTo>
                <a:cubicBezTo>
                  <a:pt x="382063" y="317626"/>
                  <a:pt x="393913" y="313875"/>
                  <a:pt x="406631" y="313875"/>
                </a:cubicBezTo>
                <a:close/>
                <a:moveTo>
                  <a:pt x="381817" y="212472"/>
                </a:moveTo>
                <a:lnTo>
                  <a:pt x="431512" y="212472"/>
                </a:lnTo>
                <a:cubicBezTo>
                  <a:pt x="439121" y="212472"/>
                  <a:pt x="445284" y="218530"/>
                  <a:pt x="445284" y="226127"/>
                </a:cubicBezTo>
                <a:lnTo>
                  <a:pt x="445284" y="254301"/>
                </a:lnTo>
                <a:cubicBezTo>
                  <a:pt x="453182" y="256705"/>
                  <a:pt x="460790" y="259879"/>
                  <a:pt x="468013" y="263725"/>
                </a:cubicBezTo>
                <a:lnTo>
                  <a:pt x="488045" y="243820"/>
                </a:lnTo>
                <a:cubicBezTo>
                  <a:pt x="490742" y="241127"/>
                  <a:pt x="494209" y="239781"/>
                  <a:pt x="497773" y="239781"/>
                </a:cubicBezTo>
                <a:cubicBezTo>
                  <a:pt x="501240" y="239781"/>
                  <a:pt x="504803" y="241127"/>
                  <a:pt x="507403" y="243820"/>
                </a:cubicBezTo>
                <a:lnTo>
                  <a:pt x="542556" y="278918"/>
                </a:lnTo>
                <a:cubicBezTo>
                  <a:pt x="545157" y="281514"/>
                  <a:pt x="546601" y="284976"/>
                  <a:pt x="546601" y="288630"/>
                </a:cubicBezTo>
                <a:cubicBezTo>
                  <a:pt x="546601" y="292188"/>
                  <a:pt x="545157" y="295746"/>
                  <a:pt x="542556" y="298246"/>
                </a:cubicBezTo>
                <a:lnTo>
                  <a:pt x="522620" y="318247"/>
                </a:lnTo>
                <a:cubicBezTo>
                  <a:pt x="526473" y="325459"/>
                  <a:pt x="529651" y="333056"/>
                  <a:pt x="532155" y="340941"/>
                </a:cubicBezTo>
                <a:lnTo>
                  <a:pt x="560277" y="340941"/>
                </a:lnTo>
                <a:cubicBezTo>
                  <a:pt x="567885" y="340941"/>
                  <a:pt x="574049" y="347095"/>
                  <a:pt x="574049" y="354692"/>
                </a:cubicBezTo>
                <a:lnTo>
                  <a:pt x="574049" y="404310"/>
                </a:lnTo>
                <a:cubicBezTo>
                  <a:pt x="574049" y="407964"/>
                  <a:pt x="572605" y="411425"/>
                  <a:pt x="570004" y="414022"/>
                </a:cubicBezTo>
                <a:cubicBezTo>
                  <a:pt x="567500" y="416618"/>
                  <a:pt x="563937" y="418060"/>
                  <a:pt x="560277" y="418060"/>
                </a:cubicBezTo>
                <a:lnTo>
                  <a:pt x="532155" y="418060"/>
                </a:lnTo>
                <a:cubicBezTo>
                  <a:pt x="529651" y="425946"/>
                  <a:pt x="526473" y="433542"/>
                  <a:pt x="522620" y="440754"/>
                </a:cubicBezTo>
                <a:lnTo>
                  <a:pt x="542652" y="460755"/>
                </a:lnTo>
                <a:cubicBezTo>
                  <a:pt x="545157" y="463255"/>
                  <a:pt x="546601" y="466813"/>
                  <a:pt x="546601" y="470371"/>
                </a:cubicBezTo>
                <a:cubicBezTo>
                  <a:pt x="546601" y="474025"/>
                  <a:pt x="545157" y="477487"/>
                  <a:pt x="542652" y="480083"/>
                </a:cubicBezTo>
                <a:lnTo>
                  <a:pt x="507500" y="515181"/>
                </a:lnTo>
                <a:cubicBezTo>
                  <a:pt x="504803" y="517874"/>
                  <a:pt x="501240" y="519220"/>
                  <a:pt x="497773" y="519220"/>
                </a:cubicBezTo>
                <a:cubicBezTo>
                  <a:pt x="496232" y="519220"/>
                  <a:pt x="494691" y="518835"/>
                  <a:pt x="493246" y="518355"/>
                </a:cubicBezTo>
                <a:cubicBezTo>
                  <a:pt x="484289" y="493161"/>
                  <a:pt x="470517" y="470660"/>
                  <a:pt x="453182" y="451716"/>
                </a:cubicBezTo>
                <a:cubicBezTo>
                  <a:pt x="476970" y="436331"/>
                  <a:pt x="492861" y="409791"/>
                  <a:pt x="492861" y="379501"/>
                </a:cubicBezTo>
                <a:cubicBezTo>
                  <a:pt x="492861" y="332094"/>
                  <a:pt x="454145" y="293534"/>
                  <a:pt x="406665" y="293534"/>
                </a:cubicBezTo>
                <a:cubicBezTo>
                  <a:pt x="396263" y="293534"/>
                  <a:pt x="386440" y="295650"/>
                  <a:pt x="377098" y="299015"/>
                </a:cubicBezTo>
                <a:cubicBezTo>
                  <a:pt x="378735" y="287765"/>
                  <a:pt x="379698" y="276418"/>
                  <a:pt x="379698" y="265167"/>
                </a:cubicBezTo>
                <a:cubicBezTo>
                  <a:pt x="379698" y="247570"/>
                  <a:pt x="377387" y="231031"/>
                  <a:pt x="373149" y="215741"/>
                </a:cubicBezTo>
                <a:cubicBezTo>
                  <a:pt x="375557" y="213818"/>
                  <a:pt x="378542" y="212472"/>
                  <a:pt x="381817" y="212472"/>
                </a:cubicBezTo>
                <a:close/>
                <a:moveTo>
                  <a:pt x="243227" y="144222"/>
                </a:moveTo>
                <a:cubicBezTo>
                  <a:pt x="296103" y="144270"/>
                  <a:pt x="348968" y="184617"/>
                  <a:pt x="348920" y="265117"/>
                </a:cubicBezTo>
                <a:cubicBezTo>
                  <a:pt x="348920" y="342829"/>
                  <a:pt x="301640" y="426215"/>
                  <a:pt x="243190" y="426215"/>
                </a:cubicBezTo>
                <a:cubicBezTo>
                  <a:pt x="184837" y="426215"/>
                  <a:pt x="137461" y="342829"/>
                  <a:pt x="137461" y="265117"/>
                </a:cubicBezTo>
                <a:cubicBezTo>
                  <a:pt x="137461" y="184424"/>
                  <a:pt x="190350" y="144174"/>
                  <a:pt x="243227" y="144222"/>
                </a:cubicBezTo>
                <a:close/>
                <a:moveTo>
                  <a:pt x="279862" y="119148"/>
                </a:moveTo>
                <a:cubicBezTo>
                  <a:pt x="294336" y="119148"/>
                  <a:pt x="309292" y="116645"/>
                  <a:pt x="310064" y="131181"/>
                </a:cubicBezTo>
                <a:cubicBezTo>
                  <a:pt x="300704" y="125983"/>
                  <a:pt x="290573" y="121940"/>
                  <a:pt x="279862" y="119148"/>
                </a:cubicBezTo>
                <a:close/>
                <a:moveTo>
                  <a:pt x="155080" y="94840"/>
                </a:moveTo>
                <a:cubicBezTo>
                  <a:pt x="175115" y="94840"/>
                  <a:pt x="192838" y="104745"/>
                  <a:pt x="203722" y="119842"/>
                </a:cubicBezTo>
                <a:cubicBezTo>
                  <a:pt x="163749" y="131478"/>
                  <a:pt x="133216" y="160807"/>
                  <a:pt x="117804" y="201676"/>
                </a:cubicBezTo>
                <a:cubicBezTo>
                  <a:pt x="72823" y="165904"/>
                  <a:pt x="98733" y="94840"/>
                  <a:pt x="155080" y="94840"/>
                </a:cubicBezTo>
                <a:close/>
                <a:moveTo>
                  <a:pt x="131962" y="0"/>
                </a:moveTo>
                <a:lnTo>
                  <a:pt x="178101" y="0"/>
                </a:lnTo>
                <a:cubicBezTo>
                  <a:pt x="185133" y="0"/>
                  <a:pt x="190816" y="5674"/>
                  <a:pt x="190816" y="12695"/>
                </a:cubicBezTo>
                <a:lnTo>
                  <a:pt x="190816" y="38757"/>
                </a:lnTo>
                <a:cubicBezTo>
                  <a:pt x="198233" y="41065"/>
                  <a:pt x="205265" y="44047"/>
                  <a:pt x="211911" y="47509"/>
                </a:cubicBezTo>
                <a:lnTo>
                  <a:pt x="230501" y="29044"/>
                </a:lnTo>
                <a:cubicBezTo>
                  <a:pt x="232909" y="26543"/>
                  <a:pt x="236184" y="25389"/>
                  <a:pt x="239459" y="25389"/>
                </a:cubicBezTo>
                <a:cubicBezTo>
                  <a:pt x="242734" y="25389"/>
                  <a:pt x="245913" y="26543"/>
                  <a:pt x="248417" y="29044"/>
                </a:cubicBezTo>
                <a:lnTo>
                  <a:pt x="280975" y="61646"/>
                </a:lnTo>
                <a:cubicBezTo>
                  <a:pt x="283383" y="63954"/>
                  <a:pt x="284731" y="67224"/>
                  <a:pt x="284731" y="70590"/>
                </a:cubicBezTo>
                <a:cubicBezTo>
                  <a:pt x="284731" y="73956"/>
                  <a:pt x="283383" y="77226"/>
                  <a:pt x="280975" y="79534"/>
                </a:cubicBezTo>
                <a:lnTo>
                  <a:pt x="262481" y="97999"/>
                </a:lnTo>
                <a:cubicBezTo>
                  <a:pt x="265659" y="103961"/>
                  <a:pt x="268260" y="110405"/>
                  <a:pt x="270379" y="116848"/>
                </a:cubicBezTo>
                <a:cubicBezTo>
                  <a:pt x="253619" y="113675"/>
                  <a:pt x="239748" y="113675"/>
                  <a:pt x="224915" y="115502"/>
                </a:cubicBezTo>
                <a:cubicBezTo>
                  <a:pt x="211044" y="91171"/>
                  <a:pt x="185133" y="74437"/>
                  <a:pt x="155080" y="74437"/>
                </a:cubicBezTo>
                <a:cubicBezTo>
                  <a:pt x="110675" y="74437"/>
                  <a:pt x="74458" y="110501"/>
                  <a:pt x="74458" y="154836"/>
                </a:cubicBezTo>
                <a:cubicBezTo>
                  <a:pt x="74458" y="183207"/>
                  <a:pt x="89388" y="208115"/>
                  <a:pt x="111638" y="222445"/>
                </a:cubicBezTo>
                <a:cubicBezTo>
                  <a:pt x="108556" y="235812"/>
                  <a:pt x="106822" y="250046"/>
                  <a:pt x="106822" y="265145"/>
                </a:cubicBezTo>
                <a:cubicBezTo>
                  <a:pt x="106822" y="265337"/>
                  <a:pt x="106822" y="265626"/>
                  <a:pt x="106822" y="265818"/>
                </a:cubicBezTo>
                <a:cubicBezTo>
                  <a:pt x="104029" y="264568"/>
                  <a:pt x="100946" y="263606"/>
                  <a:pt x="98153" y="262163"/>
                </a:cubicBezTo>
                <a:lnTo>
                  <a:pt x="79659" y="280628"/>
                </a:lnTo>
                <a:cubicBezTo>
                  <a:pt x="77251" y="283033"/>
                  <a:pt x="74072" y="284379"/>
                  <a:pt x="70701" y="284379"/>
                </a:cubicBezTo>
                <a:cubicBezTo>
                  <a:pt x="67330" y="284379"/>
                  <a:pt x="64055" y="283033"/>
                  <a:pt x="61647" y="280628"/>
                </a:cubicBezTo>
                <a:lnTo>
                  <a:pt x="29089" y="248122"/>
                </a:lnTo>
                <a:cubicBezTo>
                  <a:pt x="24081" y="243121"/>
                  <a:pt x="24081" y="235043"/>
                  <a:pt x="29089" y="230138"/>
                </a:cubicBezTo>
                <a:lnTo>
                  <a:pt x="47583" y="211673"/>
                </a:lnTo>
                <a:cubicBezTo>
                  <a:pt x="44020" y="204941"/>
                  <a:pt x="41034" y="197921"/>
                  <a:pt x="38722" y="190612"/>
                </a:cubicBezTo>
                <a:lnTo>
                  <a:pt x="12715" y="190612"/>
                </a:lnTo>
                <a:cubicBezTo>
                  <a:pt x="5683" y="190612"/>
                  <a:pt x="0" y="184842"/>
                  <a:pt x="0" y="177821"/>
                </a:cubicBezTo>
                <a:lnTo>
                  <a:pt x="0" y="131851"/>
                </a:lnTo>
                <a:cubicBezTo>
                  <a:pt x="0" y="124831"/>
                  <a:pt x="5683" y="119156"/>
                  <a:pt x="12715" y="119156"/>
                </a:cubicBezTo>
                <a:lnTo>
                  <a:pt x="38818" y="119156"/>
                </a:lnTo>
                <a:cubicBezTo>
                  <a:pt x="41034" y="111751"/>
                  <a:pt x="44020" y="104731"/>
                  <a:pt x="47583" y="98095"/>
                </a:cubicBezTo>
                <a:lnTo>
                  <a:pt x="29089" y="79630"/>
                </a:lnTo>
                <a:cubicBezTo>
                  <a:pt x="26681" y="77226"/>
                  <a:pt x="25333" y="73956"/>
                  <a:pt x="25333" y="70590"/>
                </a:cubicBezTo>
                <a:cubicBezTo>
                  <a:pt x="25333" y="67224"/>
                  <a:pt x="26681" y="63954"/>
                  <a:pt x="29089" y="61646"/>
                </a:cubicBezTo>
                <a:lnTo>
                  <a:pt x="61647" y="29044"/>
                </a:lnTo>
                <a:cubicBezTo>
                  <a:pt x="64151" y="26639"/>
                  <a:pt x="67426" y="25389"/>
                  <a:pt x="70701" y="25389"/>
                </a:cubicBezTo>
                <a:cubicBezTo>
                  <a:pt x="73976" y="25389"/>
                  <a:pt x="77155" y="26639"/>
                  <a:pt x="79659" y="29140"/>
                </a:cubicBezTo>
                <a:lnTo>
                  <a:pt x="98153" y="47509"/>
                </a:lnTo>
                <a:cubicBezTo>
                  <a:pt x="104896" y="44047"/>
                  <a:pt x="111927" y="41065"/>
                  <a:pt x="119248" y="38757"/>
                </a:cubicBezTo>
                <a:lnTo>
                  <a:pt x="119248" y="12695"/>
                </a:lnTo>
                <a:cubicBezTo>
                  <a:pt x="119248" y="5674"/>
                  <a:pt x="125027" y="0"/>
                  <a:pt x="131962" y="0"/>
                </a:cubicBezTo>
                <a:close/>
              </a:path>
            </a:pathLst>
          </a:custGeom>
          <a:solidFill>
            <a:srgbClr val="144D8F"/>
          </a:solidFill>
          <a:ln>
            <a:noFill/>
          </a:ln>
        </p:spPr>
      </p:sp>
      <p:sp>
        <p:nvSpPr>
          <p:cNvPr id="9" name="矩形 8"/>
          <p:cNvSpPr/>
          <p:nvPr/>
        </p:nvSpPr>
        <p:spPr>
          <a:xfrm>
            <a:off x="5010386" y="4691354"/>
            <a:ext cx="1684655" cy="306705"/>
          </a:xfrm>
          <a:prstGeom prst="rect">
            <a:avLst/>
          </a:prstGeom>
          <a:noFill/>
        </p:spPr>
        <p:txBody>
          <a:bodyPr wrap="none">
            <a:spAutoFit/>
          </a:bodyPr>
          <a:p>
            <a:pPr algn="ctr"/>
            <a:r>
              <a:rPr lang="en-US" altLang="zh-CN" sz="14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ZHAI CHUNXIANG</a:t>
            </a:r>
            <a:endParaRPr lang="en-US" altLang="zh-CN" sz="140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 name="矩形 213"/>
          <p:cNvSpPr/>
          <p:nvPr/>
        </p:nvSpPr>
        <p:spPr>
          <a:xfrm>
            <a:off x="-634" y="0"/>
            <a:ext cx="12191999" cy="6858000"/>
          </a:xfrm>
          <a:prstGeom prst="rect">
            <a:avLst/>
          </a:prstGeom>
          <a:blipFill dpi="0" rotWithShape="1">
            <a:blip r:embed="rId1">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形状 57"/>
          <p:cNvSpPr>
            <a:spLocks noChangeAspect="1"/>
          </p:cNvSpPr>
          <p:nvPr/>
        </p:nvSpPr>
        <p:spPr>
          <a:xfrm flipH="1" flipV="1">
            <a:off x="984186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 name="任意多边形: 形状 57"/>
          <p:cNvSpPr>
            <a:spLocks noChangeAspect="1"/>
          </p:cNvSpPr>
          <p:nvPr/>
        </p:nvSpPr>
        <p:spPr>
          <a:xfrm>
            <a:off x="-46291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5" name="矩形: 圆角 61"/>
          <p:cNvSpPr>
            <a:spLocks noChangeAspect="1"/>
          </p:cNvSpPr>
          <p:nvPr/>
        </p:nvSpPr>
        <p:spPr>
          <a:xfrm>
            <a:off x="-207010" y="1303020"/>
            <a:ext cx="4241165" cy="825500"/>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148715" y="3175"/>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1" name="组合 30"/>
          <p:cNvGrpSpPr>
            <a:grpSpLocks noChangeAspect="1"/>
          </p:cNvGrpSpPr>
          <p:nvPr/>
        </p:nvGrpSpPr>
        <p:grpSpPr>
          <a:xfrm rot="14431547" flipH="1">
            <a:off x="-3618230" y="4192270"/>
            <a:ext cx="8076565" cy="2194560"/>
            <a:chOff x="1037771" y="1124388"/>
            <a:chExt cx="11503479" cy="3392277"/>
          </a:xfrm>
        </p:grpSpPr>
        <p:sp>
          <p:nvSpPr>
            <p:cNvPr id="32"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3"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6" name="任意多边形: 形状 57"/>
          <p:cNvSpPr>
            <a:spLocks noChangeAspect="1"/>
          </p:cNvSpPr>
          <p:nvPr/>
        </p:nvSpPr>
        <p:spPr>
          <a:xfrm flipH="1" flipV="1">
            <a:off x="10781665" y="0"/>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4" name="组合 33"/>
          <p:cNvGrpSpPr>
            <a:grpSpLocks noChangeAspect="1"/>
          </p:cNvGrpSpPr>
          <p:nvPr/>
        </p:nvGrpSpPr>
        <p:grpSpPr>
          <a:xfrm rot="14431548" flipV="1">
            <a:off x="7750810" y="458470"/>
            <a:ext cx="8076565" cy="2194560"/>
            <a:chOff x="1037771" y="1124388"/>
            <a:chExt cx="11503479" cy="3392277"/>
          </a:xfrm>
        </p:grpSpPr>
        <p:sp>
          <p:nvSpPr>
            <p:cNvPr id="3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0"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1"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2"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00" name="文本框 99"/>
          <p:cNvSpPr txBox="1"/>
          <p:nvPr/>
        </p:nvSpPr>
        <p:spPr>
          <a:xfrm>
            <a:off x="1135380" y="1454785"/>
            <a:ext cx="2722245" cy="473710"/>
          </a:xfrm>
          <a:prstGeom prst="rect">
            <a:avLst/>
          </a:prstGeom>
          <a:noFill/>
          <a:ln w="9525">
            <a:noFill/>
          </a:ln>
        </p:spPr>
        <p:txBody>
          <a:bodyPr>
            <a:noAutofit/>
          </a:bodyPr>
          <a:p>
            <a:pPr marL="0" indent="0" algn="l"/>
            <a:r>
              <a:rPr lang="en-US" sz="3600" b="0">
                <a:latin typeface="Calibri" panose="020F0502020204030204" charset="0"/>
                <a:cs typeface="宋体" charset="0"/>
              </a:rPr>
              <a:t>Conclusion</a:t>
            </a:r>
            <a:r>
              <a:rPr lang="en-US" b="0">
                <a:latin typeface="Calibri" panose="020F0502020204030204" charset="0"/>
                <a:cs typeface="宋体" charset="0"/>
              </a:rPr>
              <a:t> </a:t>
            </a:r>
            <a:endParaRPr lang="en-US" altLang="en-US" b="0">
              <a:latin typeface="Calibri" panose="020F0502020204030204" charset="0"/>
              <a:cs typeface="宋体" charset="0"/>
            </a:endParaRPr>
          </a:p>
        </p:txBody>
      </p:sp>
      <p:sp>
        <p:nvSpPr>
          <p:cNvPr id="3" name="文本框 2"/>
          <p:cNvSpPr txBox="1"/>
          <p:nvPr/>
        </p:nvSpPr>
        <p:spPr>
          <a:xfrm>
            <a:off x="1916430" y="2273300"/>
            <a:ext cx="8371205" cy="2824480"/>
          </a:xfrm>
          <a:prstGeom prst="rect">
            <a:avLst/>
          </a:prstGeom>
          <a:noFill/>
        </p:spPr>
        <p:txBody>
          <a:bodyPr wrap="square" rtlCol="0">
            <a:noAutofit/>
          </a:bodyPr>
          <a:p>
            <a:r>
              <a:rPr lang="en-US" altLang="zh-CN"/>
              <a:t>       </a:t>
            </a:r>
            <a:r>
              <a:rPr lang="zh-CN" altLang="en-US"/>
              <a:t>In the process of dubbing in film and television works, the most important content is the shaping of character voices and emotional expression, which provides a certain guarantee for the overall effect of the film and television works. In special circumstances, the shaping of character images in film and television works, the expression of character personalities in film and television works, and the atmosphere changes of characters in film and television dramas are all related to dubbing. Therefore, dubbing work in film and television dramas is crucial. The quality of film and television works is closely related to the public. Good film and television works can allow the public to express a sense of enjoyment while watching. From these aspects, it can be seen that the shaping of character voices and emotional expression must be highly valued, only in this way can the function of film and television works in dubbing be fully utilized.</a:t>
            </a:r>
            <a:endParaRPr lang="zh-CN" altLang="en-US"/>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p:nvPr/>
        </p:nvSpPr>
        <p:spPr>
          <a:xfrm>
            <a:off x="-634" y="0"/>
            <a:ext cx="12191999" cy="6858000"/>
          </a:xfrm>
          <a:prstGeom prst="rect">
            <a:avLst/>
          </a:prstGeom>
          <a:blipFill dpi="0" rotWithShape="1">
            <a:blip r:embed="rId1">
              <a:alphaModFix amt="3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任意多边形: 形状 57"/>
          <p:cNvSpPr>
            <a:spLocks noChangeAspect="1"/>
          </p:cNvSpPr>
          <p:nvPr/>
        </p:nvSpPr>
        <p:spPr>
          <a:xfrm>
            <a:off x="766445" y="0"/>
            <a:ext cx="454533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62" name="矩形: 圆角 61"/>
          <p:cNvSpPr>
            <a:spLocks noChangeAspect="1"/>
          </p:cNvSpPr>
          <p:nvPr/>
        </p:nvSpPr>
        <p:spPr>
          <a:xfrm>
            <a:off x="728345" y="1964690"/>
            <a:ext cx="9329420" cy="2132965"/>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065530" y="0"/>
            <a:ext cx="382206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48" name="组合 147"/>
          <p:cNvGrpSpPr>
            <a:grpSpLocks noChangeAspect="1"/>
          </p:cNvGrpSpPr>
          <p:nvPr/>
        </p:nvGrpSpPr>
        <p:grpSpPr>
          <a:xfrm rot="6728751" flipH="1" flipV="1">
            <a:off x="-1489075" y="1476375"/>
            <a:ext cx="9401175" cy="1814830"/>
            <a:chOff x="1037771" y="1124388"/>
            <a:chExt cx="11503479" cy="3392277"/>
          </a:xfrm>
        </p:grpSpPr>
        <p:sp>
          <p:nvSpPr>
            <p:cNvPr id="149" name="任意多边形: 形状 148"/>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0" name="任意多边形: 形状 149"/>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1" name="任意多边形: 形状 150"/>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2" name="任意多边形: 形状 151"/>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3" name="任意多边形: 形状 152"/>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4" name="任意多边形: 形状 153"/>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62000">
                    <a:schemeClr val="bg1">
                      <a:alpha val="4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55" name="任意多边形: 形状 154"/>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62000">
                    <a:schemeClr val="bg1">
                      <a:alpha val="4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grpSp>
        <p:nvGrpSpPr>
          <p:cNvPr id="124" name="组合 123"/>
          <p:cNvGrpSpPr>
            <a:grpSpLocks noChangeAspect="1"/>
          </p:cNvGrpSpPr>
          <p:nvPr/>
        </p:nvGrpSpPr>
        <p:grpSpPr>
          <a:xfrm rot="15331547" flipH="1">
            <a:off x="-4120515" y="2547620"/>
            <a:ext cx="10968990" cy="2194560"/>
            <a:chOff x="1037771" y="1124388"/>
            <a:chExt cx="11503479" cy="3392277"/>
          </a:xfrm>
        </p:grpSpPr>
        <p:sp>
          <p:nvSpPr>
            <p:cNvPr id="12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9" name="矩形 18"/>
          <p:cNvSpPr/>
          <p:nvPr/>
        </p:nvSpPr>
        <p:spPr>
          <a:xfrm>
            <a:off x="2743200" y="2261235"/>
            <a:ext cx="6568440" cy="922020"/>
          </a:xfrm>
          <a:prstGeom prst="rect">
            <a:avLst/>
          </a:prstGeom>
        </p:spPr>
        <p:txBody>
          <a:bodyPr wrap="square">
            <a:spAutoFit/>
          </a:bodyPr>
          <a:p>
            <a:pPr algn="l"/>
            <a:r>
              <a:rPr lang="en-US" altLang="zh-CN" sz="5400" b="1" dirty="0">
                <a:solidFill>
                  <a:srgbClr val="144D8F"/>
                </a:solidFill>
                <a:latin typeface="思源黑体 Normal" panose="020B0400000000000000" charset="-122"/>
                <a:ea typeface="思源黑体 Normal" panose="020B0400000000000000" charset="-122"/>
                <a:sym typeface="+mn-ea"/>
              </a:rPr>
              <a:t>THANK YOU </a:t>
            </a:r>
            <a:endParaRPr lang="en-US" altLang="zh-CN" sz="5400" b="1" dirty="0">
              <a:solidFill>
                <a:srgbClr val="144D8F"/>
              </a:solidFill>
              <a:latin typeface="思源黑体 Normal" panose="020B0400000000000000" charset="-122"/>
              <a:ea typeface="思源黑体 Normal" panose="020B0400000000000000" charset="-122"/>
              <a:sym typeface="+mn-ea"/>
            </a:endParaRPr>
          </a:p>
        </p:txBody>
      </p:sp>
      <p:sp>
        <p:nvSpPr>
          <p:cNvPr id="44" name="文本占位符 54"/>
          <p:cNvSpPr>
            <a:spLocks noGrp="1"/>
          </p:cNvSpPr>
          <p:nvPr/>
        </p:nvSpPr>
        <p:spPr>
          <a:xfrm>
            <a:off x="2762885" y="3095625"/>
            <a:ext cx="6282055" cy="786765"/>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30000"/>
              </a:lnSpc>
              <a:spcAft>
                <a:spcPts val="0"/>
              </a:spcAft>
              <a:buNone/>
              <a:defRPr sz="1200" b="0" u="none" strike="noStrike" kern="1200" cap="none" spc="200" normalizeH="0" baseline="0">
                <a:solidFill>
                  <a:schemeClr val="tx1"/>
                </a:solidFill>
                <a:effectLst/>
                <a:uFillTx/>
                <a:latin typeface="+mn-lt"/>
                <a:ea typeface="阿里巴巴普惠体 R" panose="00020600040101010101" charset="-122"/>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a:lnSpc>
                <a:spcPct val="140000"/>
              </a:lnSpc>
            </a:pPr>
            <a:endParaRPr lang="zh-CN" altLang="en-US" sz="1100" strike="noStrike" noProof="1">
              <a:solidFill>
                <a:schemeClr val="tx1"/>
              </a:solidFill>
            </a:endParaRPr>
          </a:p>
        </p:txBody>
      </p:sp>
      <p:sp>
        <p:nvSpPr>
          <p:cNvPr id="13" name="admin-with-cogwheels_78948"/>
          <p:cNvSpPr>
            <a:spLocks noChangeAspect="1"/>
          </p:cNvSpPr>
          <p:nvPr userDrawn="1"/>
        </p:nvSpPr>
        <p:spPr bwMode="auto">
          <a:xfrm>
            <a:off x="2864485" y="4695825"/>
            <a:ext cx="287020" cy="304800"/>
          </a:xfrm>
          <a:custGeom>
            <a:avLst/>
            <a:gdLst>
              <a:gd name="connsiteX0" fmla="*/ 163934 w 574049"/>
              <a:gd name="connsiteY0" fmla="*/ 419229 h 608556"/>
              <a:gd name="connsiteX1" fmla="*/ 243204 w 574049"/>
              <a:gd name="connsiteY1" fmla="*/ 456825 h 608556"/>
              <a:gd name="connsiteX2" fmla="*/ 322474 w 574049"/>
              <a:gd name="connsiteY2" fmla="*/ 419229 h 608556"/>
              <a:gd name="connsiteX3" fmla="*/ 465217 w 574049"/>
              <a:gd name="connsiteY3" fmla="*/ 530768 h 608556"/>
              <a:gd name="connsiteX4" fmla="*/ 476968 w 574049"/>
              <a:gd name="connsiteY4" fmla="*/ 565383 h 608556"/>
              <a:gd name="connsiteX5" fmla="*/ 472634 w 574049"/>
              <a:gd name="connsiteY5" fmla="*/ 594902 h 608556"/>
              <a:gd name="connsiteX6" fmla="*/ 446050 w 574049"/>
              <a:gd name="connsiteY6" fmla="*/ 608556 h 608556"/>
              <a:gd name="connsiteX7" fmla="*/ 40358 w 574049"/>
              <a:gd name="connsiteY7" fmla="*/ 608556 h 608556"/>
              <a:gd name="connsiteX8" fmla="*/ 13871 w 574049"/>
              <a:gd name="connsiteY8" fmla="*/ 594902 h 608556"/>
              <a:gd name="connsiteX9" fmla="*/ 9440 w 574049"/>
              <a:gd name="connsiteY9" fmla="*/ 565383 h 608556"/>
              <a:gd name="connsiteX10" fmla="*/ 21191 w 574049"/>
              <a:gd name="connsiteY10" fmla="*/ 530768 h 608556"/>
              <a:gd name="connsiteX11" fmla="*/ 163934 w 574049"/>
              <a:gd name="connsiteY11" fmla="*/ 419229 h 608556"/>
              <a:gd name="connsiteX12" fmla="*/ 406631 w 574049"/>
              <a:gd name="connsiteY12" fmla="*/ 313875 h 608556"/>
              <a:gd name="connsiteX13" fmla="*/ 472435 w 574049"/>
              <a:gd name="connsiteY13" fmla="*/ 379473 h 608556"/>
              <a:gd name="connsiteX14" fmla="*/ 438040 w 574049"/>
              <a:gd name="connsiteY14" fmla="*/ 436800 h 608556"/>
              <a:gd name="connsiteX15" fmla="*/ 344006 w 574049"/>
              <a:gd name="connsiteY15" fmla="*/ 390920 h 608556"/>
              <a:gd name="connsiteX16" fmla="*/ 371946 w 574049"/>
              <a:gd name="connsiteY16" fmla="*/ 323974 h 608556"/>
              <a:gd name="connsiteX17" fmla="*/ 406631 w 574049"/>
              <a:gd name="connsiteY17" fmla="*/ 313875 h 608556"/>
              <a:gd name="connsiteX18" fmla="*/ 381817 w 574049"/>
              <a:gd name="connsiteY18" fmla="*/ 212472 h 608556"/>
              <a:gd name="connsiteX19" fmla="*/ 431512 w 574049"/>
              <a:gd name="connsiteY19" fmla="*/ 212472 h 608556"/>
              <a:gd name="connsiteX20" fmla="*/ 445284 w 574049"/>
              <a:gd name="connsiteY20" fmla="*/ 226127 h 608556"/>
              <a:gd name="connsiteX21" fmla="*/ 445284 w 574049"/>
              <a:gd name="connsiteY21" fmla="*/ 254301 h 608556"/>
              <a:gd name="connsiteX22" fmla="*/ 468013 w 574049"/>
              <a:gd name="connsiteY22" fmla="*/ 263725 h 608556"/>
              <a:gd name="connsiteX23" fmla="*/ 488045 w 574049"/>
              <a:gd name="connsiteY23" fmla="*/ 243820 h 608556"/>
              <a:gd name="connsiteX24" fmla="*/ 497773 w 574049"/>
              <a:gd name="connsiteY24" fmla="*/ 239781 h 608556"/>
              <a:gd name="connsiteX25" fmla="*/ 507403 w 574049"/>
              <a:gd name="connsiteY25" fmla="*/ 243820 h 608556"/>
              <a:gd name="connsiteX26" fmla="*/ 542556 w 574049"/>
              <a:gd name="connsiteY26" fmla="*/ 278918 h 608556"/>
              <a:gd name="connsiteX27" fmla="*/ 546601 w 574049"/>
              <a:gd name="connsiteY27" fmla="*/ 288630 h 608556"/>
              <a:gd name="connsiteX28" fmla="*/ 542556 w 574049"/>
              <a:gd name="connsiteY28" fmla="*/ 298246 h 608556"/>
              <a:gd name="connsiteX29" fmla="*/ 522620 w 574049"/>
              <a:gd name="connsiteY29" fmla="*/ 318247 h 608556"/>
              <a:gd name="connsiteX30" fmla="*/ 532155 w 574049"/>
              <a:gd name="connsiteY30" fmla="*/ 340941 h 608556"/>
              <a:gd name="connsiteX31" fmla="*/ 560277 w 574049"/>
              <a:gd name="connsiteY31" fmla="*/ 340941 h 608556"/>
              <a:gd name="connsiteX32" fmla="*/ 574049 w 574049"/>
              <a:gd name="connsiteY32" fmla="*/ 354692 h 608556"/>
              <a:gd name="connsiteX33" fmla="*/ 574049 w 574049"/>
              <a:gd name="connsiteY33" fmla="*/ 404310 h 608556"/>
              <a:gd name="connsiteX34" fmla="*/ 570004 w 574049"/>
              <a:gd name="connsiteY34" fmla="*/ 414022 h 608556"/>
              <a:gd name="connsiteX35" fmla="*/ 560277 w 574049"/>
              <a:gd name="connsiteY35" fmla="*/ 418060 h 608556"/>
              <a:gd name="connsiteX36" fmla="*/ 532155 w 574049"/>
              <a:gd name="connsiteY36" fmla="*/ 418060 h 608556"/>
              <a:gd name="connsiteX37" fmla="*/ 522620 w 574049"/>
              <a:gd name="connsiteY37" fmla="*/ 440754 h 608556"/>
              <a:gd name="connsiteX38" fmla="*/ 542652 w 574049"/>
              <a:gd name="connsiteY38" fmla="*/ 460755 h 608556"/>
              <a:gd name="connsiteX39" fmla="*/ 546601 w 574049"/>
              <a:gd name="connsiteY39" fmla="*/ 470371 h 608556"/>
              <a:gd name="connsiteX40" fmla="*/ 542652 w 574049"/>
              <a:gd name="connsiteY40" fmla="*/ 480083 h 608556"/>
              <a:gd name="connsiteX41" fmla="*/ 507500 w 574049"/>
              <a:gd name="connsiteY41" fmla="*/ 515181 h 608556"/>
              <a:gd name="connsiteX42" fmla="*/ 497773 w 574049"/>
              <a:gd name="connsiteY42" fmla="*/ 519220 h 608556"/>
              <a:gd name="connsiteX43" fmla="*/ 493246 w 574049"/>
              <a:gd name="connsiteY43" fmla="*/ 518355 h 608556"/>
              <a:gd name="connsiteX44" fmla="*/ 453182 w 574049"/>
              <a:gd name="connsiteY44" fmla="*/ 451716 h 608556"/>
              <a:gd name="connsiteX45" fmla="*/ 492861 w 574049"/>
              <a:gd name="connsiteY45" fmla="*/ 379501 h 608556"/>
              <a:gd name="connsiteX46" fmla="*/ 406665 w 574049"/>
              <a:gd name="connsiteY46" fmla="*/ 293534 h 608556"/>
              <a:gd name="connsiteX47" fmla="*/ 377098 w 574049"/>
              <a:gd name="connsiteY47" fmla="*/ 299015 h 608556"/>
              <a:gd name="connsiteX48" fmla="*/ 379698 w 574049"/>
              <a:gd name="connsiteY48" fmla="*/ 265167 h 608556"/>
              <a:gd name="connsiteX49" fmla="*/ 373149 w 574049"/>
              <a:gd name="connsiteY49" fmla="*/ 215741 h 608556"/>
              <a:gd name="connsiteX50" fmla="*/ 381817 w 574049"/>
              <a:gd name="connsiteY50" fmla="*/ 212472 h 608556"/>
              <a:gd name="connsiteX51" fmla="*/ 243227 w 574049"/>
              <a:gd name="connsiteY51" fmla="*/ 144222 h 608556"/>
              <a:gd name="connsiteX52" fmla="*/ 348920 w 574049"/>
              <a:gd name="connsiteY52" fmla="*/ 265117 h 608556"/>
              <a:gd name="connsiteX53" fmla="*/ 243190 w 574049"/>
              <a:gd name="connsiteY53" fmla="*/ 426215 h 608556"/>
              <a:gd name="connsiteX54" fmla="*/ 137461 w 574049"/>
              <a:gd name="connsiteY54" fmla="*/ 265117 h 608556"/>
              <a:gd name="connsiteX55" fmla="*/ 243227 w 574049"/>
              <a:gd name="connsiteY55" fmla="*/ 144222 h 608556"/>
              <a:gd name="connsiteX56" fmla="*/ 279862 w 574049"/>
              <a:gd name="connsiteY56" fmla="*/ 119148 h 608556"/>
              <a:gd name="connsiteX57" fmla="*/ 310064 w 574049"/>
              <a:gd name="connsiteY57" fmla="*/ 131181 h 608556"/>
              <a:gd name="connsiteX58" fmla="*/ 279862 w 574049"/>
              <a:gd name="connsiteY58" fmla="*/ 119148 h 608556"/>
              <a:gd name="connsiteX59" fmla="*/ 155080 w 574049"/>
              <a:gd name="connsiteY59" fmla="*/ 94840 h 608556"/>
              <a:gd name="connsiteX60" fmla="*/ 203722 w 574049"/>
              <a:gd name="connsiteY60" fmla="*/ 119842 h 608556"/>
              <a:gd name="connsiteX61" fmla="*/ 117804 w 574049"/>
              <a:gd name="connsiteY61" fmla="*/ 201676 h 608556"/>
              <a:gd name="connsiteX62" fmla="*/ 155080 w 574049"/>
              <a:gd name="connsiteY62" fmla="*/ 94840 h 608556"/>
              <a:gd name="connsiteX63" fmla="*/ 131962 w 574049"/>
              <a:gd name="connsiteY63" fmla="*/ 0 h 608556"/>
              <a:gd name="connsiteX64" fmla="*/ 178101 w 574049"/>
              <a:gd name="connsiteY64" fmla="*/ 0 h 608556"/>
              <a:gd name="connsiteX65" fmla="*/ 190816 w 574049"/>
              <a:gd name="connsiteY65" fmla="*/ 12695 h 608556"/>
              <a:gd name="connsiteX66" fmla="*/ 190816 w 574049"/>
              <a:gd name="connsiteY66" fmla="*/ 38757 h 608556"/>
              <a:gd name="connsiteX67" fmla="*/ 211911 w 574049"/>
              <a:gd name="connsiteY67" fmla="*/ 47509 h 608556"/>
              <a:gd name="connsiteX68" fmla="*/ 230501 w 574049"/>
              <a:gd name="connsiteY68" fmla="*/ 29044 h 608556"/>
              <a:gd name="connsiteX69" fmla="*/ 239459 w 574049"/>
              <a:gd name="connsiteY69" fmla="*/ 25389 h 608556"/>
              <a:gd name="connsiteX70" fmla="*/ 248417 w 574049"/>
              <a:gd name="connsiteY70" fmla="*/ 29044 h 608556"/>
              <a:gd name="connsiteX71" fmla="*/ 280975 w 574049"/>
              <a:gd name="connsiteY71" fmla="*/ 61646 h 608556"/>
              <a:gd name="connsiteX72" fmla="*/ 284731 w 574049"/>
              <a:gd name="connsiteY72" fmla="*/ 70590 h 608556"/>
              <a:gd name="connsiteX73" fmla="*/ 280975 w 574049"/>
              <a:gd name="connsiteY73" fmla="*/ 79534 h 608556"/>
              <a:gd name="connsiteX74" fmla="*/ 262481 w 574049"/>
              <a:gd name="connsiteY74" fmla="*/ 97999 h 608556"/>
              <a:gd name="connsiteX75" fmla="*/ 270379 w 574049"/>
              <a:gd name="connsiteY75" fmla="*/ 116848 h 608556"/>
              <a:gd name="connsiteX76" fmla="*/ 224915 w 574049"/>
              <a:gd name="connsiteY76" fmla="*/ 115502 h 608556"/>
              <a:gd name="connsiteX77" fmla="*/ 155080 w 574049"/>
              <a:gd name="connsiteY77" fmla="*/ 74437 h 608556"/>
              <a:gd name="connsiteX78" fmla="*/ 74458 w 574049"/>
              <a:gd name="connsiteY78" fmla="*/ 154836 h 608556"/>
              <a:gd name="connsiteX79" fmla="*/ 111638 w 574049"/>
              <a:gd name="connsiteY79" fmla="*/ 222445 h 608556"/>
              <a:gd name="connsiteX80" fmla="*/ 106822 w 574049"/>
              <a:gd name="connsiteY80" fmla="*/ 265145 h 608556"/>
              <a:gd name="connsiteX81" fmla="*/ 106822 w 574049"/>
              <a:gd name="connsiteY81" fmla="*/ 265818 h 608556"/>
              <a:gd name="connsiteX82" fmla="*/ 98153 w 574049"/>
              <a:gd name="connsiteY82" fmla="*/ 262163 h 608556"/>
              <a:gd name="connsiteX83" fmla="*/ 79659 w 574049"/>
              <a:gd name="connsiteY83" fmla="*/ 280628 h 608556"/>
              <a:gd name="connsiteX84" fmla="*/ 70701 w 574049"/>
              <a:gd name="connsiteY84" fmla="*/ 284379 h 608556"/>
              <a:gd name="connsiteX85" fmla="*/ 61647 w 574049"/>
              <a:gd name="connsiteY85" fmla="*/ 280628 h 608556"/>
              <a:gd name="connsiteX86" fmla="*/ 29089 w 574049"/>
              <a:gd name="connsiteY86" fmla="*/ 248122 h 608556"/>
              <a:gd name="connsiteX87" fmla="*/ 29089 w 574049"/>
              <a:gd name="connsiteY87" fmla="*/ 230138 h 608556"/>
              <a:gd name="connsiteX88" fmla="*/ 47583 w 574049"/>
              <a:gd name="connsiteY88" fmla="*/ 211673 h 608556"/>
              <a:gd name="connsiteX89" fmla="*/ 38722 w 574049"/>
              <a:gd name="connsiteY89" fmla="*/ 190612 h 608556"/>
              <a:gd name="connsiteX90" fmla="*/ 12715 w 574049"/>
              <a:gd name="connsiteY90" fmla="*/ 190612 h 608556"/>
              <a:gd name="connsiteX91" fmla="*/ 0 w 574049"/>
              <a:gd name="connsiteY91" fmla="*/ 177821 h 608556"/>
              <a:gd name="connsiteX92" fmla="*/ 0 w 574049"/>
              <a:gd name="connsiteY92" fmla="*/ 131851 h 608556"/>
              <a:gd name="connsiteX93" fmla="*/ 12715 w 574049"/>
              <a:gd name="connsiteY93" fmla="*/ 119156 h 608556"/>
              <a:gd name="connsiteX94" fmla="*/ 38818 w 574049"/>
              <a:gd name="connsiteY94" fmla="*/ 119156 h 608556"/>
              <a:gd name="connsiteX95" fmla="*/ 47583 w 574049"/>
              <a:gd name="connsiteY95" fmla="*/ 98095 h 608556"/>
              <a:gd name="connsiteX96" fmla="*/ 29089 w 574049"/>
              <a:gd name="connsiteY96" fmla="*/ 79630 h 608556"/>
              <a:gd name="connsiteX97" fmla="*/ 25333 w 574049"/>
              <a:gd name="connsiteY97" fmla="*/ 70590 h 608556"/>
              <a:gd name="connsiteX98" fmla="*/ 29089 w 574049"/>
              <a:gd name="connsiteY98" fmla="*/ 61646 h 608556"/>
              <a:gd name="connsiteX99" fmla="*/ 61647 w 574049"/>
              <a:gd name="connsiteY99" fmla="*/ 29044 h 608556"/>
              <a:gd name="connsiteX100" fmla="*/ 70701 w 574049"/>
              <a:gd name="connsiteY100" fmla="*/ 25389 h 608556"/>
              <a:gd name="connsiteX101" fmla="*/ 79659 w 574049"/>
              <a:gd name="connsiteY101" fmla="*/ 29140 h 608556"/>
              <a:gd name="connsiteX102" fmla="*/ 98153 w 574049"/>
              <a:gd name="connsiteY102" fmla="*/ 47509 h 608556"/>
              <a:gd name="connsiteX103" fmla="*/ 119248 w 574049"/>
              <a:gd name="connsiteY103" fmla="*/ 38757 h 608556"/>
              <a:gd name="connsiteX104" fmla="*/ 119248 w 574049"/>
              <a:gd name="connsiteY104" fmla="*/ 12695 h 608556"/>
              <a:gd name="connsiteX105" fmla="*/ 131962 w 574049"/>
              <a:gd name="connsiteY10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74049" h="608556">
                <a:moveTo>
                  <a:pt x="163934" y="419229"/>
                </a:moveTo>
                <a:cubicBezTo>
                  <a:pt x="185702" y="442210"/>
                  <a:pt x="212671" y="456825"/>
                  <a:pt x="243204" y="456825"/>
                </a:cubicBezTo>
                <a:cubicBezTo>
                  <a:pt x="273737" y="456825"/>
                  <a:pt x="300706" y="442210"/>
                  <a:pt x="322474" y="419229"/>
                </a:cubicBezTo>
                <a:cubicBezTo>
                  <a:pt x="387585" y="424998"/>
                  <a:pt x="443835" y="468075"/>
                  <a:pt x="465217" y="530768"/>
                </a:cubicBezTo>
                <a:lnTo>
                  <a:pt x="476968" y="565383"/>
                </a:lnTo>
                <a:cubicBezTo>
                  <a:pt x="480339" y="575383"/>
                  <a:pt x="478702" y="586344"/>
                  <a:pt x="472634" y="594902"/>
                </a:cubicBezTo>
                <a:cubicBezTo>
                  <a:pt x="466469" y="603460"/>
                  <a:pt x="456549" y="608556"/>
                  <a:pt x="446050" y="608556"/>
                </a:cubicBezTo>
                <a:lnTo>
                  <a:pt x="40358" y="608556"/>
                </a:lnTo>
                <a:cubicBezTo>
                  <a:pt x="29859" y="608556"/>
                  <a:pt x="19939" y="603460"/>
                  <a:pt x="13871" y="594902"/>
                </a:cubicBezTo>
                <a:cubicBezTo>
                  <a:pt x="7706" y="586344"/>
                  <a:pt x="6069" y="575383"/>
                  <a:pt x="9440" y="565383"/>
                </a:cubicBezTo>
                <a:lnTo>
                  <a:pt x="21191" y="530768"/>
                </a:lnTo>
                <a:cubicBezTo>
                  <a:pt x="42573" y="468075"/>
                  <a:pt x="98919" y="424998"/>
                  <a:pt x="163934" y="419229"/>
                </a:cubicBezTo>
                <a:close/>
                <a:moveTo>
                  <a:pt x="406631" y="313875"/>
                </a:moveTo>
                <a:cubicBezTo>
                  <a:pt x="442857" y="313875"/>
                  <a:pt x="472435" y="343308"/>
                  <a:pt x="472435" y="379473"/>
                </a:cubicBezTo>
                <a:cubicBezTo>
                  <a:pt x="472435" y="404289"/>
                  <a:pt x="458369" y="425642"/>
                  <a:pt x="438040" y="436800"/>
                </a:cubicBezTo>
                <a:cubicBezTo>
                  <a:pt x="411641" y="413523"/>
                  <a:pt x="379269" y="397556"/>
                  <a:pt x="344006" y="390920"/>
                </a:cubicBezTo>
                <a:cubicBezTo>
                  <a:pt x="356435" y="370913"/>
                  <a:pt x="365973" y="347925"/>
                  <a:pt x="371946" y="323974"/>
                </a:cubicBezTo>
                <a:cubicBezTo>
                  <a:pt x="382063" y="317626"/>
                  <a:pt x="393913" y="313875"/>
                  <a:pt x="406631" y="313875"/>
                </a:cubicBezTo>
                <a:close/>
                <a:moveTo>
                  <a:pt x="381817" y="212472"/>
                </a:moveTo>
                <a:lnTo>
                  <a:pt x="431512" y="212472"/>
                </a:lnTo>
                <a:cubicBezTo>
                  <a:pt x="439121" y="212472"/>
                  <a:pt x="445284" y="218530"/>
                  <a:pt x="445284" y="226127"/>
                </a:cubicBezTo>
                <a:lnTo>
                  <a:pt x="445284" y="254301"/>
                </a:lnTo>
                <a:cubicBezTo>
                  <a:pt x="453182" y="256705"/>
                  <a:pt x="460790" y="259879"/>
                  <a:pt x="468013" y="263725"/>
                </a:cubicBezTo>
                <a:lnTo>
                  <a:pt x="488045" y="243820"/>
                </a:lnTo>
                <a:cubicBezTo>
                  <a:pt x="490742" y="241127"/>
                  <a:pt x="494209" y="239781"/>
                  <a:pt x="497773" y="239781"/>
                </a:cubicBezTo>
                <a:cubicBezTo>
                  <a:pt x="501240" y="239781"/>
                  <a:pt x="504803" y="241127"/>
                  <a:pt x="507403" y="243820"/>
                </a:cubicBezTo>
                <a:lnTo>
                  <a:pt x="542556" y="278918"/>
                </a:lnTo>
                <a:cubicBezTo>
                  <a:pt x="545157" y="281514"/>
                  <a:pt x="546601" y="284976"/>
                  <a:pt x="546601" y="288630"/>
                </a:cubicBezTo>
                <a:cubicBezTo>
                  <a:pt x="546601" y="292188"/>
                  <a:pt x="545157" y="295746"/>
                  <a:pt x="542556" y="298246"/>
                </a:cubicBezTo>
                <a:lnTo>
                  <a:pt x="522620" y="318247"/>
                </a:lnTo>
                <a:cubicBezTo>
                  <a:pt x="526473" y="325459"/>
                  <a:pt x="529651" y="333056"/>
                  <a:pt x="532155" y="340941"/>
                </a:cubicBezTo>
                <a:lnTo>
                  <a:pt x="560277" y="340941"/>
                </a:lnTo>
                <a:cubicBezTo>
                  <a:pt x="567885" y="340941"/>
                  <a:pt x="574049" y="347095"/>
                  <a:pt x="574049" y="354692"/>
                </a:cubicBezTo>
                <a:lnTo>
                  <a:pt x="574049" y="404310"/>
                </a:lnTo>
                <a:cubicBezTo>
                  <a:pt x="574049" y="407964"/>
                  <a:pt x="572605" y="411425"/>
                  <a:pt x="570004" y="414022"/>
                </a:cubicBezTo>
                <a:cubicBezTo>
                  <a:pt x="567500" y="416618"/>
                  <a:pt x="563937" y="418060"/>
                  <a:pt x="560277" y="418060"/>
                </a:cubicBezTo>
                <a:lnTo>
                  <a:pt x="532155" y="418060"/>
                </a:lnTo>
                <a:cubicBezTo>
                  <a:pt x="529651" y="425946"/>
                  <a:pt x="526473" y="433542"/>
                  <a:pt x="522620" y="440754"/>
                </a:cubicBezTo>
                <a:lnTo>
                  <a:pt x="542652" y="460755"/>
                </a:lnTo>
                <a:cubicBezTo>
                  <a:pt x="545157" y="463255"/>
                  <a:pt x="546601" y="466813"/>
                  <a:pt x="546601" y="470371"/>
                </a:cubicBezTo>
                <a:cubicBezTo>
                  <a:pt x="546601" y="474025"/>
                  <a:pt x="545157" y="477487"/>
                  <a:pt x="542652" y="480083"/>
                </a:cubicBezTo>
                <a:lnTo>
                  <a:pt x="507500" y="515181"/>
                </a:lnTo>
                <a:cubicBezTo>
                  <a:pt x="504803" y="517874"/>
                  <a:pt x="501240" y="519220"/>
                  <a:pt x="497773" y="519220"/>
                </a:cubicBezTo>
                <a:cubicBezTo>
                  <a:pt x="496232" y="519220"/>
                  <a:pt x="494691" y="518835"/>
                  <a:pt x="493246" y="518355"/>
                </a:cubicBezTo>
                <a:cubicBezTo>
                  <a:pt x="484289" y="493161"/>
                  <a:pt x="470517" y="470660"/>
                  <a:pt x="453182" y="451716"/>
                </a:cubicBezTo>
                <a:cubicBezTo>
                  <a:pt x="476970" y="436331"/>
                  <a:pt x="492861" y="409791"/>
                  <a:pt x="492861" y="379501"/>
                </a:cubicBezTo>
                <a:cubicBezTo>
                  <a:pt x="492861" y="332094"/>
                  <a:pt x="454145" y="293534"/>
                  <a:pt x="406665" y="293534"/>
                </a:cubicBezTo>
                <a:cubicBezTo>
                  <a:pt x="396263" y="293534"/>
                  <a:pt x="386440" y="295650"/>
                  <a:pt x="377098" y="299015"/>
                </a:cubicBezTo>
                <a:cubicBezTo>
                  <a:pt x="378735" y="287765"/>
                  <a:pt x="379698" y="276418"/>
                  <a:pt x="379698" y="265167"/>
                </a:cubicBezTo>
                <a:cubicBezTo>
                  <a:pt x="379698" y="247570"/>
                  <a:pt x="377387" y="231031"/>
                  <a:pt x="373149" y="215741"/>
                </a:cubicBezTo>
                <a:cubicBezTo>
                  <a:pt x="375557" y="213818"/>
                  <a:pt x="378542" y="212472"/>
                  <a:pt x="381817" y="212472"/>
                </a:cubicBezTo>
                <a:close/>
                <a:moveTo>
                  <a:pt x="243227" y="144222"/>
                </a:moveTo>
                <a:cubicBezTo>
                  <a:pt x="296103" y="144270"/>
                  <a:pt x="348968" y="184617"/>
                  <a:pt x="348920" y="265117"/>
                </a:cubicBezTo>
                <a:cubicBezTo>
                  <a:pt x="348920" y="342829"/>
                  <a:pt x="301640" y="426215"/>
                  <a:pt x="243190" y="426215"/>
                </a:cubicBezTo>
                <a:cubicBezTo>
                  <a:pt x="184837" y="426215"/>
                  <a:pt x="137461" y="342829"/>
                  <a:pt x="137461" y="265117"/>
                </a:cubicBezTo>
                <a:cubicBezTo>
                  <a:pt x="137461" y="184424"/>
                  <a:pt x="190350" y="144174"/>
                  <a:pt x="243227" y="144222"/>
                </a:cubicBezTo>
                <a:close/>
                <a:moveTo>
                  <a:pt x="279862" y="119148"/>
                </a:moveTo>
                <a:cubicBezTo>
                  <a:pt x="294336" y="119148"/>
                  <a:pt x="309292" y="116645"/>
                  <a:pt x="310064" y="131181"/>
                </a:cubicBezTo>
                <a:cubicBezTo>
                  <a:pt x="300704" y="125983"/>
                  <a:pt x="290573" y="121940"/>
                  <a:pt x="279862" y="119148"/>
                </a:cubicBezTo>
                <a:close/>
                <a:moveTo>
                  <a:pt x="155080" y="94840"/>
                </a:moveTo>
                <a:cubicBezTo>
                  <a:pt x="175115" y="94840"/>
                  <a:pt x="192838" y="104745"/>
                  <a:pt x="203722" y="119842"/>
                </a:cubicBezTo>
                <a:cubicBezTo>
                  <a:pt x="163749" y="131478"/>
                  <a:pt x="133216" y="160807"/>
                  <a:pt x="117804" y="201676"/>
                </a:cubicBezTo>
                <a:cubicBezTo>
                  <a:pt x="72823" y="165904"/>
                  <a:pt x="98733" y="94840"/>
                  <a:pt x="155080" y="94840"/>
                </a:cubicBezTo>
                <a:close/>
                <a:moveTo>
                  <a:pt x="131962" y="0"/>
                </a:moveTo>
                <a:lnTo>
                  <a:pt x="178101" y="0"/>
                </a:lnTo>
                <a:cubicBezTo>
                  <a:pt x="185133" y="0"/>
                  <a:pt x="190816" y="5674"/>
                  <a:pt x="190816" y="12695"/>
                </a:cubicBezTo>
                <a:lnTo>
                  <a:pt x="190816" y="38757"/>
                </a:lnTo>
                <a:cubicBezTo>
                  <a:pt x="198233" y="41065"/>
                  <a:pt x="205265" y="44047"/>
                  <a:pt x="211911" y="47509"/>
                </a:cubicBezTo>
                <a:lnTo>
                  <a:pt x="230501" y="29044"/>
                </a:lnTo>
                <a:cubicBezTo>
                  <a:pt x="232909" y="26543"/>
                  <a:pt x="236184" y="25389"/>
                  <a:pt x="239459" y="25389"/>
                </a:cubicBezTo>
                <a:cubicBezTo>
                  <a:pt x="242734" y="25389"/>
                  <a:pt x="245913" y="26543"/>
                  <a:pt x="248417" y="29044"/>
                </a:cubicBezTo>
                <a:lnTo>
                  <a:pt x="280975" y="61646"/>
                </a:lnTo>
                <a:cubicBezTo>
                  <a:pt x="283383" y="63954"/>
                  <a:pt x="284731" y="67224"/>
                  <a:pt x="284731" y="70590"/>
                </a:cubicBezTo>
                <a:cubicBezTo>
                  <a:pt x="284731" y="73956"/>
                  <a:pt x="283383" y="77226"/>
                  <a:pt x="280975" y="79534"/>
                </a:cubicBezTo>
                <a:lnTo>
                  <a:pt x="262481" y="97999"/>
                </a:lnTo>
                <a:cubicBezTo>
                  <a:pt x="265659" y="103961"/>
                  <a:pt x="268260" y="110405"/>
                  <a:pt x="270379" y="116848"/>
                </a:cubicBezTo>
                <a:cubicBezTo>
                  <a:pt x="253619" y="113675"/>
                  <a:pt x="239748" y="113675"/>
                  <a:pt x="224915" y="115502"/>
                </a:cubicBezTo>
                <a:cubicBezTo>
                  <a:pt x="211044" y="91171"/>
                  <a:pt x="185133" y="74437"/>
                  <a:pt x="155080" y="74437"/>
                </a:cubicBezTo>
                <a:cubicBezTo>
                  <a:pt x="110675" y="74437"/>
                  <a:pt x="74458" y="110501"/>
                  <a:pt x="74458" y="154836"/>
                </a:cubicBezTo>
                <a:cubicBezTo>
                  <a:pt x="74458" y="183207"/>
                  <a:pt x="89388" y="208115"/>
                  <a:pt x="111638" y="222445"/>
                </a:cubicBezTo>
                <a:cubicBezTo>
                  <a:pt x="108556" y="235812"/>
                  <a:pt x="106822" y="250046"/>
                  <a:pt x="106822" y="265145"/>
                </a:cubicBezTo>
                <a:cubicBezTo>
                  <a:pt x="106822" y="265337"/>
                  <a:pt x="106822" y="265626"/>
                  <a:pt x="106822" y="265818"/>
                </a:cubicBezTo>
                <a:cubicBezTo>
                  <a:pt x="104029" y="264568"/>
                  <a:pt x="100946" y="263606"/>
                  <a:pt x="98153" y="262163"/>
                </a:cubicBezTo>
                <a:lnTo>
                  <a:pt x="79659" y="280628"/>
                </a:lnTo>
                <a:cubicBezTo>
                  <a:pt x="77251" y="283033"/>
                  <a:pt x="74072" y="284379"/>
                  <a:pt x="70701" y="284379"/>
                </a:cubicBezTo>
                <a:cubicBezTo>
                  <a:pt x="67330" y="284379"/>
                  <a:pt x="64055" y="283033"/>
                  <a:pt x="61647" y="280628"/>
                </a:cubicBezTo>
                <a:lnTo>
                  <a:pt x="29089" y="248122"/>
                </a:lnTo>
                <a:cubicBezTo>
                  <a:pt x="24081" y="243121"/>
                  <a:pt x="24081" y="235043"/>
                  <a:pt x="29089" y="230138"/>
                </a:cubicBezTo>
                <a:lnTo>
                  <a:pt x="47583" y="211673"/>
                </a:lnTo>
                <a:cubicBezTo>
                  <a:pt x="44020" y="204941"/>
                  <a:pt x="41034" y="197921"/>
                  <a:pt x="38722" y="190612"/>
                </a:cubicBezTo>
                <a:lnTo>
                  <a:pt x="12715" y="190612"/>
                </a:lnTo>
                <a:cubicBezTo>
                  <a:pt x="5683" y="190612"/>
                  <a:pt x="0" y="184842"/>
                  <a:pt x="0" y="177821"/>
                </a:cubicBezTo>
                <a:lnTo>
                  <a:pt x="0" y="131851"/>
                </a:lnTo>
                <a:cubicBezTo>
                  <a:pt x="0" y="124831"/>
                  <a:pt x="5683" y="119156"/>
                  <a:pt x="12715" y="119156"/>
                </a:cubicBezTo>
                <a:lnTo>
                  <a:pt x="38818" y="119156"/>
                </a:lnTo>
                <a:cubicBezTo>
                  <a:pt x="41034" y="111751"/>
                  <a:pt x="44020" y="104731"/>
                  <a:pt x="47583" y="98095"/>
                </a:cubicBezTo>
                <a:lnTo>
                  <a:pt x="29089" y="79630"/>
                </a:lnTo>
                <a:cubicBezTo>
                  <a:pt x="26681" y="77226"/>
                  <a:pt x="25333" y="73956"/>
                  <a:pt x="25333" y="70590"/>
                </a:cubicBezTo>
                <a:cubicBezTo>
                  <a:pt x="25333" y="67224"/>
                  <a:pt x="26681" y="63954"/>
                  <a:pt x="29089" y="61646"/>
                </a:cubicBezTo>
                <a:lnTo>
                  <a:pt x="61647" y="29044"/>
                </a:lnTo>
                <a:cubicBezTo>
                  <a:pt x="64151" y="26639"/>
                  <a:pt x="67426" y="25389"/>
                  <a:pt x="70701" y="25389"/>
                </a:cubicBezTo>
                <a:cubicBezTo>
                  <a:pt x="73976" y="25389"/>
                  <a:pt x="77155" y="26639"/>
                  <a:pt x="79659" y="29140"/>
                </a:cubicBezTo>
                <a:lnTo>
                  <a:pt x="98153" y="47509"/>
                </a:lnTo>
                <a:cubicBezTo>
                  <a:pt x="104896" y="44047"/>
                  <a:pt x="111927" y="41065"/>
                  <a:pt x="119248" y="38757"/>
                </a:cubicBezTo>
                <a:lnTo>
                  <a:pt x="119248" y="12695"/>
                </a:lnTo>
                <a:cubicBezTo>
                  <a:pt x="119248" y="5674"/>
                  <a:pt x="125027" y="0"/>
                  <a:pt x="131962" y="0"/>
                </a:cubicBezTo>
                <a:close/>
              </a:path>
            </a:pathLst>
          </a:custGeom>
          <a:solidFill>
            <a:srgbClr val="144D8F"/>
          </a:solidFill>
          <a:ln>
            <a:noFill/>
          </a:ln>
        </p:spPr>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 name="矩形 213"/>
          <p:cNvSpPr/>
          <p:nvPr/>
        </p:nvSpPr>
        <p:spPr>
          <a:xfrm>
            <a:off x="-634" y="0"/>
            <a:ext cx="12191999" cy="6858000"/>
          </a:xfrm>
          <a:prstGeom prst="rect">
            <a:avLst/>
          </a:prstGeom>
          <a:blipFill dpi="0" rotWithShape="1">
            <a:blip r:embed="rId1">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形状 57"/>
          <p:cNvSpPr>
            <a:spLocks noChangeAspect="1"/>
          </p:cNvSpPr>
          <p:nvPr/>
        </p:nvSpPr>
        <p:spPr>
          <a:xfrm flipH="1" flipV="1">
            <a:off x="984186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 name="任意多边形: 形状 57"/>
          <p:cNvSpPr>
            <a:spLocks noChangeAspect="1"/>
          </p:cNvSpPr>
          <p:nvPr/>
        </p:nvSpPr>
        <p:spPr>
          <a:xfrm>
            <a:off x="-46291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5" name="矩形: 圆角 61"/>
          <p:cNvSpPr>
            <a:spLocks noChangeAspect="1"/>
          </p:cNvSpPr>
          <p:nvPr/>
        </p:nvSpPr>
        <p:spPr>
          <a:xfrm>
            <a:off x="-207010" y="1303020"/>
            <a:ext cx="4241165" cy="825500"/>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148715" y="3175"/>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1" name="组合 30"/>
          <p:cNvGrpSpPr>
            <a:grpSpLocks noChangeAspect="1"/>
          </p:cNvGrpSpPr>
          <p:nvPr/>
        </p:nvGrpSpPr>
        <p:grpSpPr>
          <a:xfrm rot="14431547" flipH="1">
            <a:off x="-3618230" y="4192270"/>
            <a:ext cx="8076565" cy="2194560"/>
            <a:chOff x="1037771" y="1124388"/>
            <a:chExt cx="11503479" cy="3392277"/>
          </a:xfrm>
        </p:grpSpPr>
        <p:sp>
          <p:nvSpPr>
            <p:cNvPr id="32"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3"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6" name="任意多边形: 形状 57"/>
          <p:cNvSpPr>
            <a:spLocks noChangeAspect="1"/>
          </p:cNvSpPr>
          <p:nvPr/>
        </p:nvSpPr>
        <p:spPr>
          <a:xfrm flipH="1" flipV="1">
            <a:off x="10781665" y="0"/>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4" name="组合 33"/>
          <p:cNvGrpSpPr>
            <a:grpSpLocks noChangeAspect="1"/>
          </p:cNvGrpSpPr>
          <p:nvPr/>
        </p:nvGrpSpPr>
        <p:grpSpPr>
          <a:xfrm rot="14431548" flipV="1">
            <a:off x="7750810" y="458470"/>
            <a:ext cx="8076565" cy="2194560"/>
            <a:chOff x="1037771" y="1124388"/>
            <a:chExt cx="11503479" cy="3392277"/>
          </a:xfrm>
        </p:grpSpPr>
        <p:sp>
          <p:nvSpPr>
            <p:cNvPr id="3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0"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1"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2"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00" name="文本框 99"/>
          <p:cNvSpPr txBox="1"/>
          <p:nvPr/>
        </p:nvSpPr>
        <p:spPr>
          <a:xfrm>
            <a:off x="1135380" y="1454785"/>
            <a:ext cx="2220595" cy="473710"/>
          </a:xfrm>
          <a:prstGeom prst="rect">
            <a:avLst/>
          </a:prstGeom>
          <a:noFill/>
          <a:ln w="9525">
            <a:noFill/>
          </a:ln>
        </p:spPr>
        <p:txBody>
          <a:bodyPr>
            <a:noAutofit/>
          </a:bodyPr>
          <a:p>
            <a:pPr marL="0" indent="0" algn="l"/>
            <a:r>
              <a:rPr lang="en-US" sz="3600" b="0">
                <a:latin typeface="Calibri" panose="020F0502020204030204" charset="0"/>
                <a:cs typeface="宋体" charset="0"/>
              </a:rPr>
              <a:t>Abstract</a:t>
            </a:r>
            <a:r>
              <a:rPr lang="en-US" b="0">
                <a:latin typeface="Calibri" panose="020F0502020204030204" charset="0"/>
                <a:cs typeface="宋体" charset="0"/>
              </a:rPr>
              <a:t> </a:t>
            </a:r>
            <a:endParaRPr lang="en-US" altLang="en-US" b="0">
              <a:latin typeface="Calibri" panose="020F0502020204030204" charset="0"/>
              <a:cs typeface="宋体" charset="0"/>
            </a:endParaRPr>
          </a:p>
        </p:txBody>
      </p:sp>
      <p:sp>
        <p:nvSpPr>
          <p:cNvPr id="3" name="文本框 2"/>
          <p:cNvSpPr txBox="1"/>
          <p:nvPr/>
        </p:nvSpPr>
        <p:spPr>
          <a:xfrm>
            <a:off x="1889125" y="2498090"/>
            <a:ext cx="8371205" cy="2824480"/>
          </a:xfrm>
          <a:prstGeom prst="rect">
            <a:avLst/>
          </a:prstGeom>
          <a:noFill/>
        </p:spPr>
        <p:txBody>
          <a:bodyPr wrap="square" rtlCol="0">
            <a:noAutofit/>
          </a:bodyPr>
          <a:p>
            <a:r>
              <a:rPr lang="en-US" altLang="zh-CN" sz="2400"/>
              <a:t>       </a:t>
            </a:r>
            <a:r>
              <a:rPr lang="zh-CN" altLang="en-US" sz="2400"/>
              <a:t>Sound is an indispensable and important part of modern media. For film and television dramas, dubbing is not only to shape characters with sound, but also to integrate emotions into the sound, inject soul into the characters, and give the characters a more vivid life and a more agile image.</a:t>
            </a:r>
            <a:endParaRPr lang="zh-CN" altLang="en-US" sz="240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 name="矩形 213"/>
          <p:cNvSpPr/>
          <p:nvPr/>
        </p:nvSpPr>
        <p:spPr>
          <a:xfrm>
            <a:off x="-634" y="0"/>
            <a:ext cx="12191999" cy="6858000"/>
          </a:xfrm>
          <a:prstGeom prst="rect">
            <a:avLst/>
          </a:prstGeom>
          <a:blipFill dpi="0" rotWithShape="1">
            <a:blip r:embed="rId1">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形状 57"/>
          <p:cNvSpPr>
            <a:spLocks noChangeAspect="1"/>
          </p:cNvSpPr>
          <p:nvPr/>
        </p:nvSpPr>
        <p:spPr>
          <a:xfrm flipH="1" flipV="1">
            <a:off x="984186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 name="任意多边形: 形状 57"/>
          <p:cNvSpPr>
            <a:spLocks noChangeAspect="1"/>
          </p:cNvSpPr>
          <p:nvPr/>
        </p:nvSpPr>
        <p:spPr>
          <a:xfrm>
            <a:off x="-46291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5" name="矩形: 圆角 61"/>
          <p:cNvSpPr>
            <a:spLocks noChangeAspect="1"/>
          </p:cNvSpPr>
          <p:nvPr/>
        </p:nvSpPr>
        <p:spPr>
          <a:xfrm>
            <a:off x="-207010" y="1303020"/>
            <a:ext cx="4241165" cy="825500"/>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148715" y="3175"/>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1" name="组合 30"/>
          <p:cNvGrpSpPr>
            <a:grpSpLocks noChangeAspect="1"/>
          </p:cNvGrpSpPr>
          <p:nvPr/>
        </p:nvGrpSpPr>
        <p:grpSpPr>
          <a:xfrm rot="14431547" flipH="1">
            <a:off x="-3618230" y="4192270"/>
            <a:ext cx="8076565" cy="2194560"/>
            <a:chOff x="1037771" y="1124388"/>
            <a:chExt cx="11503479" cy="3392277"/>
          </a:xfrm>
        </p:grpSpPr>
        <p:sp>
          <p:nvSpPr>
            <p:cNvPr id="32"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3"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6" name="任意多边形: 形状 57"/>
          <p:cNvSpPr>
            <a:spLocks noChangeAspect="1"/>
          </p:cNvSpPr>
          <p:nvPr/>
        </p:nvSpPr>
        <p:spPr>
          <a:xfrm flipH="1" flipV="1">
            <a:off x="10781665" y="0"/>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4" name="组合 33"/>
          <p:cNvGrpSpPr>
            <a:grpSpLocks noChangeAspect="1"/>
          </p:cNvGrpSpPr>
          <p:nvPr/>
        </p:nvGrpSpPr>
        <p:grpSpPr>
          <a:xfrm rot="14431548" flipV="1">
            <a:off x="7750810" y="458470"/>
            <a:ext cx="8076565" cy="2194560"/>
            <a:chOff x="1037771" y="1124388"/>
            <a:chExt cx="11503479" cy="3392277"/>
          </a:xfrm>
        </p:grpSpPr>
        <p:sp>
          <p:nvSpPr>
            <p:cNvPr id="3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0"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1"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2"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00" name="文本框 99"/>
          <p:cNvSpPr txBox="1"/>
          <p:nvPr/>
        </p:nvSpPr>
        <p:spPr>
          <a:xfrm>
            <a:off x="1135380" y="1454785"/>
            <a:ext cx="2570480" cy="473710"/>
          </a:xfrm>
          <a:prstGeom prst="rect">
            <a:avLst/>
          </a:prstGeom>
          <a:noFill/>
          <a:ln w="9525">
            <a:noFill/>
          </a:ln>
        </p:spPr>
        <p:txBody>
          <a:bodyPr>
            <a:noAutofit/>
          </a:bodyPr>
          <a:p>
            <a:pPr marL="0" indent="0" algn="l"/>
            <a:r>
              <a:rPr sz="3600">
                <a:sym typeface="+mn-ea"/>
              </a:rPr>
              <a:t>Keywords: </a:t>
            </a:r>
            <a:endParaRPr lang="en-US" altLang="en-US" b="0">
              <a:latin typeface="Calibri" panose="020F0502020204030204" charset="0"/>
              <a:cs typeface="宋体" charset="0"/>
            </a:endParaRPr>
          </a:p>
        </p:txBody>
      </p:sp>
      <p:sp>
        <p:nvSpPr>
          <p:cNvPr id="3" name="文本框 2"/>
          <p:cNvSpPr txBox="1"/>
          <p:nvPr/>
        </p:nvSpPr>
        <p:spPr>
          <a:xfrm>
            <a:off x="1889125" y="2498090"/>
            <a:ext cx="8371205" cy="2824480"/>
          </a:xfrm>
          <a:prstGeom prst="rect">
            <a:avLst/>
          </a:prstGeom>
          <a:noFill/>
        </p:spPr>
        <p:txBody>
          <a:bodyPr wrap="square" rtlCol="0">
            <a:noAutofit/>
          </a:bodyPr>
          <a:p>
            <a:r>
              <a:rPr sz="2400"/>
              <a:t>Film and television dubbing， character creation，character emotional expression</a:t>
            </a:r>
            <a:endParaRPr sz="24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 name="矩形 213"/>
          <p:cNvSpPr/>
          <p:nvPr/>
        </p:nvSpPr>
        <p:spPr>
          <a:xfrm>
            <a:off x="-634" y="0"/>
            <a:ext cx="12191999" cy="6858000"/>
          </a:xfrm>
          <a:prstGeom prst="rect">
            <a:avLst/>
          </a:prstGeom>
          <a:blipFill dpi="0" rotWithShape="1">
            <a:blip r:embed="rId1">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形状 57"/>
          <p:cNvSpPr>
            <a:spLocks noChangeAspect="1"/>
          </p:cNvSpPr>
          <p:nvPr/>
        </p:nvSpPr>
        <p:spPr>
          <a:xfrm flipH="1" flipV="1">
            <a:off x="984186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 name="任意多边形: 形状 57"/>
          <p:cNvSpPr>
            <a:spLocks noChangeAspect="1"/>
          </p:cNvSpPr>
          <p:nvPr/>
        </p:nvSpPr>
        <p:spPr>
          <a:xfrm>
            <a:off x="-462915" y="0"/>
            <a:ext cx="2815590"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5" name="矩形: 圆角 61"/>
          <p:cNvSpPr>
            <a:spLocks noChangeAspect="1"/>
          </p:cNvSpPr>
          <p:nvPr/>
        </p:nvSpPr>
        <p:spPr>
          <a:xfrm>
            <a:off x="-207010" y="1303020"/>
            <a:ext cx="4241165" cy="825500"/>
          </a:xfrm>
          <a:prstGeom prst="roundRect">
            <a:avLst>
              <a:gd name="adj" fmla="val 50000"/>
            </a:avLst>
          </a:prstGeom>
          <a:solidFill>
            <a:schemeClr val="bg1"/>
          </a:solidFill>
          <a:ln>
            <a:gradFill flip="none" rotWithShape="1">
              <a:gsLst>
                <a:gs pos="51000">
                  <a:srgbClr val="2B85B7">
                    <a:alpha val="0"/>
                  </a:srgbClr>
                </a:gs>
                <a:gs pos="90000">
                  <a:srgbClr val="005287"/>
                </a:gs>
              </a:gsLst>
              <a:lin ang="0" scaled="1"/>
              <a:tileRect/>
            </a:gradFill>
          </a:ln>
          <a:effectLst>
            <a:outerShdw blurRad="4064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148715" y="3175"/>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1" name="组合 30"/>
          <p:cNvGrpSpPr>
            <a:grpSpLocks noChangeAspect="1"/>
          </p:cNvGrpSpPr>
          <p:nvPr/>
        </p:nvGrpSpPr>
        <p:grpSpPr>
          <a:xfrm rot="14431547" flipH="1">
            <a:off x="-3618230" y="4192270"/>
            <a:ext cx="8076565" cy="2194560"/>
            <a:chOff x="1037771" y="1124388"/>
            <a:chExt cx="11503479" cy="3392277"/>
          </a:xfrm>
        </p:grpSpPr>
        <p:sp>
          <p:nvSpPr>
            <p:cNvPr id="32"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3"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6" name="任意多边形: 形状 57"/>
          <p:cNvSpPr>
            <a:spLocks noChangeAspect="1"/>
          </p:cNvSpPr>
          <p:nvPr/>
        </p:nvSpPr>
        <p:spPr>
          <a:xfrm flipH="1" flipV="1">
            <a:off x="10781665" y="0"/>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4" name="组合 33"/>
          <p:cNvGrpSpPr>
            <a:grpSpLocks noChangeAspect="1"/>
          </p:cNvGrpSpPr>
          <p:nvPr/>
        </p:nvGrpSpPr>
        <p:grpSpPr>
          <a:xfrm rot="14431548" flipV="1">
            <a:off x="7750810" y="458470"/>
            <a:ext cx="8076565" cy="2194560"/>
            <a:chOff x="1037771" y="1124388"/>
            <a:chExt cx="11503479" cy="3392277"/>
          </a:xfrm>
        </p:grpSpPr>
        <p:sp>
          <p:nvSpPr>
            <p:cNvPr id="3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0"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1"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2"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100" name="文本框 99"/>
          <p:cNvSpPr txBox="1"/>
          <p:nvPr/>
        </p:nvSpPr>
        <p:spPr>
          <a:xfrm>
            <a:off x="1135380" y="1454785"/>
            <a:ext cx="2722245" cy="473710"/>
          </a:xfrm>
          <a:prstGeom prst="rect">
            <a:avLst/>
          </a:prstGeom>
          <a:noFill/>
          <a:ln w="9525">
            <a:noFill/>
          </a:ln>
        </p:spPr>
        <p:txBody>
          <a:bodyPr>
            <a:noAutofit/>
          </a:bodyPr>
          <a:p>
            <a:pPr marL="0" indent="0" algn="l"/>
            <a:r>
              <a:rPr lang="en-US" sz="3600" b="0">
                <a:latin typeface="Calibri" panose="020F0502020204030204" charset="0"/>
                <a:cs typeface="宋体" charset="0"/>
              </a:rPr>
              <a:t>Introduction</a:t>
            </a:r>
            <a:r>
              <a:rPr lang="en-US" b="0">
                <a:latin typeface="Calibri" panose="020F0502020204030204" charset="0"/>
                <a:cs typeface="宋体" charset="0"/>
              </a:rPr>
              <a:t> </a:t>
            </a:r>
            <a:endParaRPr lang="en-US" altLang="en-US" b="0">
              <a:latin typeface="Calibri" panose="020F0502020204030204" charset="0"/>
              <a:cs typeface="宋体" charset="0"/>
            </a:endParaRPr>
          </a:p>
        </p:txBody>
      </p:sp>
      <p:sp>
        <p:nvSpPr>
          <p:cNvPr id="3" name="文本框 2"/>
          <p:cNvSpPr txBox="1"/>
          <p:nvPr/>
        </p:nvSpPr>
        <p:spPr>
          <a:xfrm>
            <a:off x="1889125" y="2498090"/>
            <a:ext cx="8371205" cy="2824480"/>
          </a:xfrm>
          <a:prstGeom prst="rect">
            <a:avLst/>
          </a:prstGeom>
          <a:noFill/>
        </p:spPr>
        <p:txBody>
          <a:bodyPr wrap="square" rtlCol="0">
            <a:noAutofit/>
          </a:bodyPr>
          <a:p>
            <a:r>
              <a:rPr lang="en-US" altLang="zh-CN" sz="2400"/>
              <a:t>       </a:t>
            </a:r>
            <a:r>
              <a:rPr lang="zh-CN" altLang="en-US" sz="2400"/>
              <a:t>In order to better illustrate the viewpoint, this article will start from the portrayal of sound images in spoken language, combined with the author's own experience, and select classic lines from contemporary film and television works. </a:t>
            </a:r>
            <a:endParaRPr lang="zh-CN" altLang="en-US" sz="24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 name="矩形 213"/>
          <p:cNvSpPr/>
          <p:nvPr/>
        </p:nvSpPr>
        <p:spPr>
          <a:xfrm>
            <a:off x="-634" y="0"/>
            <a:ext cx="12191999" cy="6858000"/>
          </a:xfrm>
          <a:prstGeom prst="rect">
            <a:avLst/>
          </a:prstGeom>
          <a:blipFill dpi="0" rotWithShape="1">
            <a:blip r:embed="rId1">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任意多边形: 形状 57"/>
          <p:cNvSpPr>
            <a:spLocks noChangeAspect="1"/>
          </p:cNvSpPr>
          <p:nvPr/>
        </p:nvSpPr>
        <p:spPr>
          <a:xfrm>
            <a:off x="-1148715" y="3175"/>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1" name="组合 30"/>
          <p:cNvGrpSpPr>
            <a:grpSpLocks noChangeAspect="1"/>
          </p:cNvGrpSpPr>
          <p:nvPr/>
        </p:nvGrpSpPr>
        <p:grpSpPr>
          <a:xfrm rot="14431547" flipH="1">
            <a:off x="-3618230" y="4192270"/>
            <a:ext cx="8076565" cy="2194560"/>
            <a:chOff x="1037771" y="1124388"/>
            <a:chExt cx="11503479" cy="3392277"/>
          </a:xfrm>
        </p:grpSpPr>
        <p:sp>
          <p:nvSpPr>
            <p:cNvPr id="32"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3"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29"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0"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131"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6" name="任意多边形: 形状 57"/>
          <p:cNvSpPr>
            <a:spLocks noChangeAspect="1"/>
          </p:cNvSpPr>
          <p:nvPr/>
        </p:nvSpPr>
        <p:spPr>
          <a:xfrm flipH="1" flipV="1">
            <a:off x="10781665" y="0"/>
            <a:ext cx="2571115" cy="6854825"/>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3" h="10795">
                <a:moveTo>
                  <a:pt x="564" y="0"/>
                </a:moveTo>
                <a:lnTo>
                  <a:pt x="2499" y="0"/>
                </a:lnTo>
                <a:lnTo>
                  <a:pt x="2385" y="445"/>
                </a:lnTo>
                <a:cubicBezTo>
                  <a:pt x="2018" y="1987"/>
                  <a:pt x="1818" y="3653"/>
                  <a:pt x="1818" y="5390"/>
                </a:cubicBezTo>
                <a:cubicBezTo>
                  <a:pt x="1818" y="7128"/>
                  <a:pt x="2018" y="8794"/>
                  <a:pt x="2385" y="10336"/>
                </a:cubicBezTo>
                <a:lnTo>
                  <a:pt x="2503" y="10795"/>
                </a:lnTo>
                <a:lnTo>
                  <a:pt x="567" y="10795"/>
                </a:lnTo>
                <a:lnTo>
                  <a:pt x="502" y="10499"/>
                </a:lnTo>
                <a:cubicBezTo>
                  <a:pt x="176" y="8885"/>
                  <a:pt x="0" y="7169"/>
                  <a:pt x="0" y="5390"/>
                </a:cubicBezTo>
                <a:cubicBezTo>
                  <a:pt x="0" y="3611"/>
                  <a:pt x="176" y="1895"/>
                  <a:pt x="502" y="282"/>
                </a:cubicBezTo>
                <a:lnTo>
                  <a:pt x="564"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34" name="组合 33"/>
          <p:cNvGrpSpPr>
            <a:grpSpLocks noChangeAspect="1"/>
          </p:cNvGrpSpPr>
          <p:nvPr/>
        </p:nvGrpSpPr>
        <p:grpSpPr>
          <a:xfrm rot="14431548" flipV="1">
            <a:off x="7750810" y="458470"/>
            <a:ext cx="8076565" cy="2194560"/>
            <a:chOff x="1037771" y="1124388"/>
            <a:chExt cx="11503479" cy="3392277"/>
          </a:xfrm>
        </p:grpSpPr>
        <p:sp>
          <p:nvSpPr>
            <p:cNvPr id="35" name="任意多边形: 形状 124"/>
            <p:cNvSpPr/>
            <p:nvPr/>
          </p:nvSpPr>
          <p:spPr>
            <a:xfrm>
              <a:off x="1051379" y="1347048"/>
              <a:ext cx="11487150" cy="2924688"/>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6" name="任意多边形: 形状 125"/>
            <p:cNvSpPr/>
            <p:nvPr/>
          </p:nvSpPr>
          <p:spPr>
            <a:xfrm>
              <a:off x="1048657" y="1569708"/>
              <a:ext cx="11487150" cy="2751013"/>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7" name="任意多边形: 形状 126"/>
            <p:cNvSpPr/>
            <p:nvPr/>
          </p:nvSpPr>
          <p:spPr>
            <a:xfrm>
              <a:off x="1045936" y="1792368"/>
              <a:ext cx="11487150" cy="2577339"/>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38" name="任意多边形: 形状 127"/>
            <p:cNvSpPr/>
            <p:nvPr/>
          </p:nvSpPr>
          <p:spPr>
            <a:xfrm>
              <a:off x="1043214" y="2015029"/>
              <a:ext cx="11487150" cy="2403664"/>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0" name="任意多边形: 形状 128"/>
            <p:cNvSpPr/>
            <p:nvPr/>
          </p:nvSpPr>
          <p:spPr>
            <a:xfrm>
              <a:off x="1040493" y="2237689"/>
              <a:ext cx="11487150" cy="2229990"/>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1" name="任意多边形: 形状 129"/>
            <p:cNvSpPr/>
            <p:nvPr/>
          </p:nvSpPr>
          <p:spPr>
            <a:xfrm>
              <a:off x="1037771" y="2460349"/>
              <a:ext cx="11487150" cy="2056316"/>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cap="flat" cmpd="sng" algn="ctr">
              <a:gradFill flip="none" rotWithShape="1">
                <a:gsLst>
                  <a:gs pos="100000">
                    <a:schemeClr val="bg1">
                      <a:alpha val="0"/>
                    </a:schemeClr>
                  </a:gs>
                  <a:gs pos="5000">
                    <a:schemeClr val="bg1">
                      <a:alpha val="65000"/>
                    </a:schemeClr>
                  </a:gs>
                </a:gsLst>
                <a:lin ang="10800000" scaled="1"/>
                <a:tileRect/>
              </a:gra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OPPOSans B" panose="00020600040101010101" pitchFamily="18" charset="-122"/>
                <a:ea typeface="OPPOSans B" panose="00020600040101010101" pitchFamily="18" charset="-122"/>
                <a:cs typeface="+mn-cs"/>
              </a:endParaRPr>
            </a:p>
          </p:txBody>
        </p:sp>
        <p:sp>
          <p:nvSpPr>
            <p:cNvPr id="42" name="任意多边形: 形状 130"/>
            <p:cNvSpPr/>
            <p:nvPr/>
          </p:nvSpPr>
          <p:spPr>
            <a:xfrm>
              <a:off x="1054100" y="1124388"/>
              <a:ext cx="11487150" cy="3098362"/>
            </a:xfrm>
            <a:custGeom>
              <a:avLst/>
              <a:gdLst>
                <a:gd name="connsiteX0" fmla="*/ 0 w 11487150"/>
                <a:gd name="connsiteY0" fmla="*/ 3098362 h 3098362"/>
                <a:gd name="connsiteX1" fmla="*/ 6254750 w 11487150"/>
                <a:gd name="connsiteY1" fmla="*/ 24962 h 3098362"/>
                <a:gd name="connsiteX2" fmla="*/ 11487150 w 11487150"/>
                <a:gd name="connsiteY2" fmla="*/ 1898212 h 3098362"/>
              </a:gdLst>
              <a:ahLst/>
              <a:cxnLst>
                <a:cxn ang="0">
                  <a:pos x="connsiteX0" y="connsiteY0"/>
                </a:cxn>
                <a:cxn ang="0">
                  <a:pos x="connsiteX1" y="connsiteY1"/>
                </a:cxn>
                <a:cxn ang="0">
                  <a:pos x="connsiteX2" y="connsiteY2"/>
                </a:cxn>
              </a:cxnLst>
              <a:rect l="l" t="t" r="r" b="b"/>
              <a:pathLst>
                <a:path w="11487150" h="3098362">
                  <a:moveTo>
                    <a:pt x="0" y="3098362"/>
                  </a:moveTo>
                  <a:cubicBezTo>
                    <a:pt x="2170112" y="1661674"/>
                    <a:pt x="4340225" y="224987"/>
                    <a:pt x="6254750" y="24962"/>
                  </a:cubicBezTo>
                  <a:cubicBezTo>
                    <a:pt x="8169275" y="-175063"/>
                    <a:pt x="9828212" y="861574"/>
                    <a:pt x="11487150" y="1898212"/>
                  </a:cubicBezTo>
                </a:path>
              </a:pathLst>
            </a:custGeom>
            <a:noFill/>
            <a:ln w="9525">
              <a:gradFill flip="none" rotWithShape="1">
                <a:gsLst>
                  <a:gs pos="100000">
                    <a:schemeClr val="bg1">
                      <a:alpha val="0"/>
                    </a:schemeClr>
                  </a:gs>
                  <a:gs pos="5000">
                    <a:schemeClr val="bg1">
                      <a:alpha val="65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B" panose="00020600040101010101" pitchFamily="18" charset="-122"/>
                <a:ea typeface="OPPOSans B" panose="00020600040101010101" pitchFamily="18" charset="-122"/>
                <a:cs typeface="+mn-cs"/>
              </a:endParaRPr>
            </a:p>
          </p:txBody>
        </p:sp>
      </p:grpSp>
      <p:sp>
        <p:nvSpPr>
          <p:cNvPr id="3" name="文本框 2"/>
          <p:cNvSpPr txBox="1"/>
          <p:nvPr/>
        </p:nvSpPr>
        <p:spPr>
          <a:xfrm>
            <a:off x="2153285" y="512445"/>
            <a:ext cx="8371205" cy="2824480"/>
          </a:xfrm>
          <a:prstGeom prst="rect">
            <a:avLst/>
          </a:prstGeom>
          <a:noFill/>
        </p:spPr>
        <p:txBody>
          <a:bodyPr wrap="square" rtlCol="0">
            <a:noAutofit/>
          </a:bodyPr>
          <a:p>
            <a:r>
              <a:rPr sz="2400"/>
              <a:t>A certain amount of literature review work has been carried out in response to the main research directions and related fields proposed in this article. In the context of literature review and preliminary summary, the available and referenced literature mainly involves the following:</a:t>
            </a:r>
            <a:endParaRPr sz="2400"/>
          </a:p>
          <a:p>
            <a:r>
              <a:rPr sz="2400"/>
              <a:t>[1]Rupniewska P .  The consequences of the restrictions of dubbing and subtitling on the example of the Shark Tale movie.  2015.</a:t>
            </a:r>
            <a:endParaRPr sz="2400"/>
          </a:p>
          <a:p>
            <a:r>
              <a:rPr sz="2400"/>
              <a:t>[2] Gao Kaizheng, Hu Hang. Cultural Basis for Chinese and English Dubbing to Shape Character Images in Animated Films [J]. Journal of Shenyang Normal University (Social Sciences Edition), 2019, 43 (01): 132-136. DOI: 10.19496/j.cnki. ssxb. 2019.01.023</a:t>
            </a:r>
            <a:endParaRPr sz="2400"/>
          </a:p>
          <a:p>
            <a:r>
              <a:rPr sz="2400"/>
              <a:t>[3]Tveit J E .  Screen Translation: The Strengths and Weaknesses of Dubbing and Subtitling[J].  Department of Applied Foreign Languages, National Taiwan University of Science and Technology, 2003</a:t>
            </a:r>
            <a:endParaRPr sz="240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任意多边形: 形状 57"/>
          <p:cNvSpPr>
            <a:spLocks noChangeAspect="1"/>
          </p:cNvSpPr>
          <p:nvPr/>
        </p:nvSpPr>
        <p:spPr>
          <a:xfrm>
            <a:off x="0" y="3935126"/>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7" name="任意多边形: 形状 57"/>
          <p:cNvSpPr>
            <a:spLocks noChangeAspect="1"/>
          </p:cNvSpPr>
          <p:nvPr/>
        </p:nvSpPr>
        <p:spPr>
          <a:xfrm flipH="1" flipV="1">
            <a:off x="11503025" y="31"/>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9" name="文本占位符 8"/>
          <p:cNvSpPr>
            <a:spLocks noGrp="1"/>
          </p:cNvSpPr>
          <p:nvPr>
            <p:ph type="body" idx="13" hasCustomPrompt="1"/>
          </p:nvPr>
        </p:nvSpPr>
        <p:spPr>
          <a:xfrm>
            <a:off x="492760" y="601345"/>
            <a:ext cx="356235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olidFill>
                  <a:srgbClr val="144D8F"/>
                </a:solidFill>
              </a:rPr>
              <a:t> </a:t>
            </a:r>
            <a:r>
              <a:rPr lang="en-US" altLang="zh-CN" strike="noStrike" noProof="1">
                <a:solidFill>
                  <a:srgbClr val="144D8F"/>
                </a:solidFill>
              </a:rPr>
              <a:t>2.</a:t>
            </a:r>
            <a:r>
              <a:rPr lang="zh-CN" altLang="en-US" sz="3200" strike="noStrike" noProof="1">
                <a:solidFill>
                  <a:srgbClr val="144D8F"/>
                </a:solidFill>
              </a:rPr>
              <a:t>Methodology</a:t>
            </a:r>
            <a:endParaRPr lang="zh-CN" altLang="en-US" sz="3200" strike="noStrike" noProof="1">
              <a:solidFill>
                <a:srgbClr val="144D8F"/>
              </a:solidFill>
            </a:endParaRPr>
          </a:p>
        </p:txBody>
      </p:sp>
      <p:sp>
        <p:nvSpPr>
          <p:cNvPr id="100" name="文本框 99"/>
          <p:cNvSpPr txBox="1"/>
          <p:nvPr/>
        </p:nvSpPr>
        <p:spPr>
          <a:xfrm>
            <a:off x="1138555" y="1574800"/>
            <a:ext cx="9576435" cy="3046095"/>
          </a:xfrm>
          <a:prstGeom prst="rect">
            <a:avLst/>
          </a:prstGeom>
          <a:noFill/>
          <a:ln w="9525">
            <a:noFill/>
          </a:ln>
        </p:spPr>
        <p:txBody>
          <a:bodyPr wrap="square">
            <a:spAutoFit/>
          </a:bodyPr>
          <a:p>
            <a:pPr marL="0" indent="0" algn="l"/>
            <a:r>
              <a:rPr lang="en-US" sz="2400" b="0">
                <a:latin typeface="Calibri" panose="020F0502020204030204" charset="0"/>
                <a:cs typeface="宋体" charset="0"/>
              </a:rPr>
              <a:t>Analyzing the importance of character development and emotional expression in commercial film and television dubbing in Chinese cinemas, the author intends to adopt the following research methods:</a:t>
            </a:r>
            <a:endParaRPr lang="en-US" sz="2400" b="0">
              <a:latin typeface="Calibri" panose="020F0502020204030204" charset="0"/>
              <a:cs typeface="宋体" charset="0"/>
            </a:endParaRPr>
          </a:p>
          <a:p>
            <a:pPr marL="0" indent="0" algn="l"/>
            <a:r>
              <a:rPr lang="en-US" sz="2400" b="0">
                <a:latin typeface="Calibri" panose="020F0502020204030204" charset="0"/>
                <a:cs typeface="宋体" charset="0"/>
              </a:rPr>
              <a:t>2.1 Empirical research method</a:t>
            </a:r>
            <a:endParaRPr lang="en-US" sz="2400" b="0">
              <a:latin typeface="Calibri" panose="020F0502020204030204" charset="0"/>
              <a:cs typeface="宋体" charset="0"/>
            </a:endParaRPr>
          </a:p>
          <a:p>
            <a:pPr marL="0" indent="0" algn="l"/>
            <a:endParaRPr lang="en-US" sz="2400" b="0">
              <a:latin typeface="Calibri" panose="020F0502020204030204" charset="0"/>
              <a:cs typeface="宋体" charset="0"/>
            </a:endParaRPr>
          </a:p>
          <a:p>
            <a:pPr marL="0" indent="0" algn="l"/>
            <a:r>
              <a:rPr lang="en-US" altLang="en-US" sz="2400" b="0">
                <a:latin typeface="Calibri" panose="020F0502020204030204" charset="0"/>
                <a:cs typeface="宋体" charset="0"/>
              </a:rPr>
              <a:t>2.2 Interview method</a:t>
            </a:r>
            <a:endParaRPr lang="en-US" altLang="en-US" sz="2400" b="0">
              <a:latin typeface="Calibri" panose="020F0502020204030204" charset="0"/>
              <a:cs typeface="宋体"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任意多边形: 形状 57"/>
          <p:cNvSpPr>
            <a:spLocks noChangeAspect="1"/>
          </p:cNvSpPr>
          <p:nvPr/>
        </p:nvSpPr>
        <p:spPr>
          <a:xfrm>
            <a:off x="0" y="3935126"/>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7" name="任意多边形: 形状 57"/>
          <p:cNvSpPr>
            <a:spLocks noChangeAspect="1"/>
          </p:cNvSpPr>
          <p:nvPr/>
        </p:nvSpPr>
        <p:spPr>
          <a:xfrm flipH="1" flipV="1">
            <a:off x="11503025" y="31"/>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9" name="文本占位符 8"/>
          <p:cNvSpPr>
            <a:spLocks noGrp="1"/>
          </p:cNvSpPr>
          <p:nvPr>
            <p:ph type="body" idx="13" hasCustomPrompt="1"/>
          </p:nvPr>
        </p:nvSpPr>
        <p:spPr>
          <a:xfrm>
            <a:off x="492760" y="601345"/>
            <a:ext cx="8226425"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z="2000" strike="noStrike" noProof="1">
                <a:solidFill>
                  <a:srgbClr val="144D8F"/>
                </a:solidFill>
              </a:rPr>
              <a:t> </a:t>
            </a:r>
            <a:r>
              <a:rPr lang="en-US" altLang="zh-CN" sz="2000" strike="noStrike" noProof="1">
                <a:solidFill>
                  <a:srgbClr val="144D8F"/>
                </a:solidFill>
              </a:rPr>
              <a:t>3.</a:t>
            </a:r>
            <a:r>
              <a:rPr lang="zh-CN" altLang="en-US" sz="2400" strike="noStrike" noProof="1">
                <a:solidFill>
                  <a:srgbClr val="144D8F"/>
                </a:solidFill>
              </a:rPr>
              <a:t>Dubbing forms in film and television works</a:t>
            </a:r>
            <a:endParaRPr lang="zh-CN" altLang="en-US" sz="2400" strike="noStrike" noProof="1">
              <a:solidFill>
                <a:srgbClr val="144D8F"/>
              </a:solidFill>
            </a:endParaRPr>
          </a:p>
        </p:txBody>
      </p:sp>
      <p:sp>
        <p:nvSpPr>
          <p:cNvPr id="100" name="文本框 99"/>
          <p:cNvSpPr txBox="1"/>
          <p:nvPr/>
        </p:nvSpPr>
        <p:spPr>
          <a:xfrm>
            <a:off x="1138555" y="1574800"/>
            <a:ext cx="8039100" cy="1383665"/>
          </a:xfrm>
          <a:prstGeom prst="rect">
            <a:avLst/>
          </a:prstGeom>
          <a:noFill/>
          <a:ln w="9525">
            <a:noFill/>
          </a:ln>
        </p:spPr>
        <p:txBody>
          <a:bodyPr wrap="square">
            <a:spAutoFit/>
          </a:bodyPr>
          <a:p>
            <a:pPr marL="0" indent="0" algn="l"/>
            <a:r>
              <a:rPr lang="en-US" sz="2800" b="0">
                <a:latin typeface="Calibri" panose="020F0502020204030204" charset="0"/>
                <a:cs typeface="宋体" charset="0"/>
              </a:rPr>
              <a:t>3.1 Dialogue Form</a:t>
            </a:r>
            <a:endParaRPr lang="en-US" sz="2800" b="0">
              <a:latin typeface="Calibri" panose="020F0502020204030204" charset="0"/>
              <a:cs typeface="宋体" charset="0"/>
            </a:endParaRPr>
          </a:p>
          <a:p>
            <a:pPr marL="0" indent="0" algn="l"/>
            <a:endParaRPr lang="en-US" sz="2800" b="0">
              <a:latin typeface="Calibri" panose="020F0502020204030204" charset="0"/>
              <a:cs typeface="宋体" charset="0"/>
            </a:endParaRPr>
          </a:p>
          <a:p>
            <a:pPr marL="0" indent="0" algn="l"/>
            <a:r>
              <a:rPr lang="en-US" sz="2800" b="0">
                <a:latin typeface="Calibri" panose="020F0502020204030204" charset="0"/>
                <a:cs typeface="宋体" charset="0"/>
              </a:rPr>
              <a:t>3.2Monologue form</a:t>
            </a:r>
            <a:endParaRPr lang="en-US" sz="2800" b="0">
              <a:latin typeface="Calibri" panose="020F0502020204030204" charset="0"/>
              <a:cs typeface="宋体"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任意多边形: 形状 57"/>
          <p:cNvSpPr>
            <a:spLocks noChangeAspect="1"/>
          </p:cNvSpPr>
          <p:nvPr/>
        </p:nvSpPr>
        <p:spPr>
          <a:xfrm>
            <a:off x="0" y="3935126"/>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7" name="任意多边形: 形状 57"/>
          <p:cNvSpPr>
            <a:spLocks noChangeAspect="1"/>
          </p:cNvSpPr>
          <p:nvPr/>
        </p:nvSpPr>
        <p:spPr>
          <a:xfrm flipH="1" flipV="1">
            <a:off x="11503025" y="31"/>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9" name="文本占位符 8"/>
          <p:cNvSpPr>
            <a:spLocks noGrp="1"/>
          </p:cNvSpPr>
          <p:nvPr>
            <p:ph type="body" idx="13" hasCustomPrompt="1"/>
          </p:nvPr>
        </p:nvSpPr>
        <p:spPr>
          <a:xfrm>
            <a:off x="492760" y="601345"/>
            <a:ext cx="10512425"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fontAlgn="auto"/>
            <a:r>
              <a:rPr lang="en-US" sz="1800" strike="noStrike" noProof="1">
                <a:solidFill>
                  <a:srgbClr val="144D8F"/>
                </a:solidFill>
                <a:latin typeface="+mn-lt"/>
                <a:cs typeface="+mn-lt"/>
              </a:rPr>
              <a:t>4.</a:t>
            </a:r>
            <a:r>
              <a:rPr sz="1800" strike="noStrike" noProof="1">
                <a:solidFill>
                  <a:srgbClr val="144D8F"/>
                </a:solidFill>
                <a:latin typeface="+mn-lt"/>
                <a:cs typeface="+mn-lt"/>
              </a:rPr>
              <a:t>The importance of dubbing in shaping characters in film and television dramas</a:t>
            </a:r>
            <a:endParaRPr sz="1800" strike="noStrike" noProof="1">
              <a:solidFill>
                <a:srgbClr val="144D8F"/>
              </a:solidFill>
              <a:latin typeface="+mn-lt"/>
              <a:cs typeface="+mn-lt"/>
            </a:endParaRPr>
          </a:p>
        </p:txBody>
      </p:sp>
      <p:sp>
        <p:nvSpPr>
          <p:cNvPr id="100" name="文本框 99"/>
          <p:cNvSpPr txBox="1"/>
          <p:nvPr/>
        </p:nvSpPr>
        <p:spPr>
          <a:xfrm>
            <a:off x="1138555" y="1574800"/>
            <a:ext cx="8039100" cy="922020"/>
          </a:xfrm>
          <a:prstGeom prst="rect">
            <a:avLst/>
          </a:prstGeom>
          <a:noFill/>
          <a:ln w="9525">
            <a:noFill/>
          </a:ln>
        </p:spPr>
        <p:txBody>
          <a:bodyPr wrap="square">
            <a:spAutoFit/>
          </a:bodyPr>
          <a:p>
            <a:pPr marL="0" indent="0" algn="l"/>
            <a:r>
              <a:rPr lang="en-US" b="0">
                <a:latin typeface="Calibri" panose="020F0502020204030204" charset="0"/>
                <a:cs typeface="宋体" charset="0"/>
              </a:rPr>
              <a:t>4.1   Shaping Character Images</a:t>
            </a:r>
            <a:endParaRPr lang="en-US" b="0">
              <a:latin typeface="Calibri" panose="020F0502020204030204" charset="0"/>
              <a:cs typeface="宋体" charset="0"/>
            </a:endParaRPr>
          </a:p>
          <a:p>
            <a:pPr marL="0" indent="0" algn="l"/>
            <a:endParaRPr lang="en-US" b="0">
              <a:latin typeface="Calibri" panose="020F0502020204030204" charset="0"/>
              <a:cs typeface="宋体" charset="0"/>
            </a:endParaRPr>
          </a:p>
          <a:p>
            <a:pPr marL="0" indent="0" algn="l"/>
            <a:r>
              <a:rPr lang="en-US" b="0">
                <a:latin typeface="Calibri" panose="020F0502020204030204" charset="0"/>
                <a:cs typeface="宋体" charset="0"/>
              </a:rPr>
              <a:t>4.2   Shaping character traits</a:t>
            </a:r>
            <a:endParaRPr lang="en-US" b="0">
              <a:latin typeface="Calibri" panose="020F0502020204030204" charset="0"/>
              <a:cs typeface="宋体"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任意多边形: 形状 57"/>
          <p:cNvSpPr>
            <a:spLocks noChangeAspect="1"/>
          </p:cNvSpPr>
          <p:nvPr/>
        </p:nvSpPr>
        <p:spPr>
          <a:xfrm>
            <a:off x="0" y="3935126"/>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7" name="任意多边形: 形状 57"/>
          <p:cNvSpPr>
            <a:spLocks noChangeAspect="1"/>
          </p:cNvSpPr>
          <p:nvPr/>
        </p:nvSpPr>
        <p:spPr>
          <a:xfrm flipH="1" flipV="1">
            <a:off x="11503025" y="31"/>
            <a:ext cx="688975" cy="2922874"/>
          </a:xfrm>
          <a:custGeom>
            <a:avLst/>
            <a:gdLst>
              <a:gd name="connsiteX0" fmla="*/ 13246862 w 14915548"/>
              <a:gd name="connsiteY0" fmla="*/ 0 h 4686116"/>
              <a:gd name="connsiteX1" fmla="*/ 14538893 w 14915548"/>
              <a:gd name="connsiteY1" fmla="*/ 0 h 4686116"/>
              <a:gd name="connsiteX2" fmla="*/ 14580261 w 14915548"/>
              <a:gd name="connsiteY2" fmla="*/ 122261 h 4686116"/>
              <a:gd name="connsiteX3" fmla="*/ 14915548 w 14915548"/>
              <a:gd name="connsiteY3" fmla="*/ 2339975 h 4686116"/>
              <a:gd name="connsiteX4" fmla="*/ 14580261 w 14915548"/>
              <a:gd name="connsiteY4" fmla="*/ 4557689 h 4686116"/>
              <a:gd name="connsiteX5" fmla="*/ 14536806 w 14915548"/>
              <a:gd name="connsiteY5" fmla="*/ 4686116 h 4686116"/>
              <a:gd name="connsiteX6" fmla="*/ 13244431 w 14915548"/>
              <a:gd name="connsiteY6" fmla="*/ 4686116 h 4686116"/>
              <a:gd name="connsiteX7" fmla="*/ 13322978 w 14915548"/>
              <a:gd name="connsiteY7" fmla="*/ 4486904 h 4686116"/>
              <a:gd name="connsiteX8" fmla="*/ 13701868 w 14915548"/>
              <a:gd name="connsiteY8" fmla="*/ 2339975 h 4686116"/>
              <a:gd name="connsiteX9" fmla="*/ 13322978 w 14915548"/>
              <a:gd name="connsiteY9" fmla="*/ 193046 h 4686116"/>
              <a:gd name="connsiteX10" fmla="*/ 376656 w 14915548"/>
              <a:gd name="connsiteY10" fmla="*/ 0 h 4686116"/>
              <a:gd name="connsiteX11" fmla="*/ 1668684 w 14915548"/>
              <a:gd name="connsiteY11" fmla="*/ 0 h 4686116"/>
              <a:gd name="connsiteX12" fmla="*/ 1592568 w 14915548"/>
              <a:gd name="connsiteY12" fmla="*/ 193046 h 4686116"/>
              <a:gd name="connsiteX13" fmla="*/ 1213678 w 14915548"/>
              <a:gd name="connsiteY13" fmla="*/ 2339975 h 4686116"/>
              <a:gd name="connsiteX14" fmla="*/ 1592568 w 14915548"/>
              <a:gd name="connsiteY14" fmla="*/ 4486904 h 4686116"/>
              <a:gd name="connsiteX15" fmla="*/ 1671116 w 14915548"/>
              <a:gd name="connsiteY15" fmla="*/ 4686116 h 4686116"/>
              <a:gd name="connsiteX16" fmla="*/ 378742 w 14915548"/>
              <a:gd name="connsiteY16" fmla="*/ 4686116 h 4686116"/>
              <a:gd name="connsiteX17" fmla="*/ 335287 w 14915548"/>
              <a:gd name="connsiteY17" fmla="*/ 4557689 h 4686116"/>
              <a:gd name="connsiteX18" fmla="*/ 0 w 14915548"/>
              <a:gd name="connsiteY18" fmla="*/ 2339975 h 4686116"/>
              <a:gd name="connsiteX19" fmla="*/ 335287 w 14915548"/>
              <a:gd name="connsiteY19" fmla="*/ 122261 h 46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 h="4603">
                <a:moveTo>
                  <a:pt x="0" y="0"/>
                </a:moveTo>
                <a:lnTo>
                  <a:pt x="0" y="7"/>
                </a:lnTo>
                <a:cubicBezTo>
                  <a:pt x="85" y="1454"/>
                  <a:pt x="393" y="2843"/>
                  <a:pt x="894" y="4144"/>
                </a:cubicBezTo>
                <a:lnTo>
                  <a:pt x="1085" y="4603"/>
                </a:lnTo>
                <a:lnTo>
                  <a:pt x="0" y="4603"/>
                </a:lnTo>
                <a:lnTo>
                  <a:pt x="0" y="0"/>
                </a:lnTo>
                <a:close/>
              </a:path>
            </a:pathLst>
          </a:custGeom>
          <a:gradFill flip="none" rotWithShape="1">
            <a:gsLst>
              <a:gs pos="0">
                <a:srgbClr val="2B85B7"/>
              </a:gs>
              <a:gs pos="19000">
                <a:srgbClr val="144D8F"/>
              </a:gs>
            </a:gsLst>
            <a:lin ang="2700000"/>
          </a:gradFill>
          <a:ln>
            <a:noFill/>
          </a:ln>
          <a:effectLst>
            <a:outerShdw blurRad="3810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9" name="文本占位符 8"/>
          <p:cNvSpPr>
            <a:spLocks noGrp="1"/>
          </p:cNvSpPr>
          <p:nvPr>
            <p:ph type="body" idx="13" hasCustomPrompt="1"/>
          </p:nvPr>
        </p:nvSpPr>
        <p:spPr>
          <a:xfrm>
            <a:off x="492760" y="601345"/>
            <a:ext cx="10512425" cy="82105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fontAlgn="auto"/>
            <a:r>
              <a:rPr lang="en-US" sz="1800" strike="noStrike" noProof="1">
                <a:solidFill>
                  <a:srgbClr val="144D8F"/>
                </a:solidFill>
                <a:latin typeface="+mn-lt"/>
                <a:cs typeface="+mn-lt"/>
              </a:rPr>
              <a:t>5.</a:t>
            </a:r>
            <a:r>
              <a:rPr sz="1800" strike="noStrike" noProof="1">
                <a:solidFill>
                  <a:srgbClr val="144D8F"/>
                </a:solidFill>
                <a:latin typeface="+mn-lt"/>
                <a:cs typeface="+mn-lt"/>
              </a:rPr>
              <a:t>The importance of dubbing in expressing emotional themes in film and television dramas</a:t>
            </a:r>
            <a:endParaRPr sz="1800" strike="noStrike" noProof="1">
              <a:solidFill>
                <a:srgbClr val="144D8F"/>
              </a:solidFill>
              <a:latin typeface="+mn-lt"/>
              <a:cs typeface="+mn-lt"/>
            </a:endParaRPr>
          </a:p>
        </p:txBody>
      </p:sp>
      <p:sp>
        <p:nvSpPr>
          <p:cNvPr id="100" name="文本框 99"/>
          <p:cNvSpPr txBox="1"/>
          <p:nvPr/>
        </p:nvSpPr>
        <p:spPr>
          <a:xfrm>
            <a:off x="1138555" y="1574800"/>
            <a:ext cx="8039100" cy="922020"/>
          </a:xfrm>
          <a:prstGeom prst="rect">
            <a:avLst/>
          </a:prstGeom>
          <a:noFill/>
          <a:ln w="9525">
            <a:noFill/>
          </a:ln>
        </p:spPr>
        <p:txBody>
          <a:bodyPr wrap="square">
            <a:spAutoFit/>
          </a:bodyPr>
          <a:p>
            <a:pPr marL="0" indent="0" algn="l"/>
            <a:r>
              <a:rPr lang="en-US" b="0">
                <a:latin typeface="Calibri" panose="020F0502020204030204" charset="0"/>
                <a:cs typeface="宋体" charset="0"/>
              </a:rPr>
              <a:t>5.1 Drive the development of plot content</a:t>
            </a:r>
            <a:endParaRPr lang="en-US" b="0">
              <a:latin typeface="Calibri" panose="020F0502020204030204" charset="0"/>
              <a:cs typeface="宋体" charset="0"/>
            </a:endParaRPr>
          </a:p>
          <a:p>
            <a:pPr marL="0" indent="0" algn="l"/>
            <a:endParaRPr lang="en-US" b="0">
              <a:latin typeface="Calibri" panose="020F0502020204030204" charset="0"/>
              <a:cs typeface="宋体" charset="0"/>
            </a:endParaRPr>
          </a:p>
          <a:p>
            <a:pPr marL="0" indent="0" algn="l"/>
            <a:r>
              <a:rPr lang="en-US" b="0">
                <a:latin typeface="Calibri" panose="020F0502020204030204" charset="0"/>
                <a:cs typeface="宋体" charset="0"/>
              </a:rPr>
              <a:t>5.2 Adjust the rhythm of the film</a:t>
            </a:r>
            <a:endParaRPr lang="en-US" b="0">
              <a:latin typeface="Calibri" panose="020F0502020204030204" charset="0"/>
              <a:cs typeface="宋体"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3264</Words>
  <Application>WPS 文字</Application>
  <PresentationFormat>宽屏</PresentationFormat>
  <Paragraphs>55</Paragraphs>
  <Slides>11</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11</vt:i4>
      </vt:variant>
    </vt:vector>
  </HeadingPairs>
  <TitlesOfParts>
    <vt:vector size="45" baseType="lpstr">
      <vt:lpstr>Arial</vt:lpstr>
      <vt:lpstr>宋体</vt:lpstr>
      <vt:lpstr>Wingdings</vt:lpstr>
      <vt:lpstr>微软雅黑</vt:lpstr>
      <vt:lpstr>汉仪旗黑</vt:lpstr>
      <vt:lpstr>Wingdings</vt:lpstr>
      <vt:lpstr>OPPOSans B</vt:lpstr>
      <vt:lpstr>思源黑体 Normal</vt:lpstr>
      <vt:lpstr>汉仪中黑KW</vt:lpstr>
      <vt:lpstr>阿里巴巴普惠体 R</vt:lpstr>
      <vt:lpstr>等线</vt:lpstr>
      <vt:lpstr>Impact</vt:lpstr>
      <vt:lpstr>阿里巴巴普惠体 B</vt:lpstr>
      <vt:lpstr>Calibri</vt:lpstr>
      <vt:lpstr>D-DIN Condensed</vt:lpstr>
      <vt:lpstr>苹方-简</vt:lpstr>
      <vt:lpstr>微软雅黑 Light</vt:lpstr>
      <vt:lpstr>阿里巴巴普惠体 M</vt:lpstr>
      <vt:lpstr>Arial Black</vt:lpstr>
      <vt:lpstr>宋体</vt:lpstr>
      <vt:lpstr>Arial Unicode MS</vt:lpstr>
      <vt:lpstr>Helvetica Neue</vt:lpstr>
      <vt:lpstr>汉仪书宋二KW</vt:lpstr>
      <vt:lpstr>汉仪中等线KW</vt:lpstr>
      <vt:lpstr>微软雅黑</vt:lpstr>
      <vt:lpstr>Arial Bold</vt:lpstr>
      <vt:lpstr>OPPOSans B</vt:lpstr>
      <vt:lpstr>微软雅黑 Light</vt:lpstr>
      <vt:lpstr>思源黑体 Normal</vt:lpstr>
      <vt:lpstr>等线</vt:lpstr>
      <vt:lpstr>阿里巴巴普惠体 B</vt:lpstr>
      <vt:lpstr>阿里巴巴普惠体 M</vt:lpstr>
      <vt:lpstr>阿里巴巴普惠体 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Van helsing</cp:lastModifiedBy>
  <cp:revision>154</cp:revision>
  <dcterms:created xsi:type="dcterms:W3CDTF">2024-09-24T15:08:56Z</dcterms:created>
  <dcterms:modified xsi:type="dcterms:W3CDTF">2024-09-24T15:08:56Z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2052-6.3.0.8471</vt:lpwstr>
  </property>
  <property fmtid="{D5CDD505-2E9C-101B-9397-08002B2CF9AE}" pid="3" name="KSOTemplateUUID">
    <vt:lpwstr>v1.0_mb_XlKwfinFwL/sINuBFW3fjg==</vt:lpwstr>
  </property>
  <property fmtid="{D5CDD505-2E9C-101B-9397-08002B2CF9AE}" pid="4" name="ICV">
    <vt:lpwstr>E9BB14C6CE6365FE14BBF26630231ED7_41</vt:lpwstr>
  </property>
</Properties>
</file>