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8" r:id="rId2"/>
    <p:sldId id="256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32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48" autoAdjust="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7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E29CE1-F8A6-4833-B13D-019678F5FCEA}" type="datetimeFigureOut">
              <a:rPr lang="en-ID" smtClean="0"/>
              <a:t>23/09/2026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03EE5-BBDE-43F7-9DD2-B54634FA4EB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22922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03EE5-BBDE-43F7-9DD2-B54634FA4EBD}" type="slidenum">
              <a:rPr lang="en-ID" smtClean="0"/>
              <a:t>10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66774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741033" y="2459600"/>
            <a:ext cx="9747600" cy="29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" sz="5200" b="1">
                <a:solidFill>
                  <a:schemeClr val="lt1"/>
                </a:solidFill>
              </a:rPr>
              <a:t>Presentation Title</a:t>
            </a:r>
            <a:endParaRPr sz="5200" b="1">
              <a:solidFill>
                <a:schemeClr val="lt1"/>
              </a:solidFill>
            </a:endParaRPr>
          </a:p>
          <a:p>
            <a:pPr>
              <a:lnSpc>
                <a:spcPct val="150000"/>
              </a:lnSpc>
            </a:pPr>
            <a:r>
              <a:rPr lang="en" sz="2000">
                <a:solidFill>
                  <a:schemeClr val="lt1"/>
                </a:solidFill>
              </a:rPr>
              <a:t>Subtitle or Research Focus</a:t>
            </a:r>
            <a:endParaRPr sz="2000">
              <a:solidFill>
                <a:schemeClr val="lt1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5759667" y="5582967"/>
            <a:ext cx="6583600" cy="2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" sz="1333" b="1">
                <a:solidFill>
                  <a:schemeClr val="lt1"/>
                </a:solidFill>
              </a:rPr>
              <a:t>Affiliation:</a:t>
            </a:r>
            <a:endParaRPr sz="1333" b="1">
              <a:solidFill>
                <a:schemeClr val="lt1"/>
              </a:solidFill>
            </a:endParaRPr>
          </a:p>
          <a:p>
            <a:pPr>
              <a:lnSpc>
                <a:spcPct val="150000"/>
              </a:lnSpc>
            </a:pPr>
            <a:r>
              <a:rPr lang="en" sz="1333">
                <a:solidFill>
                  <a:schemeClr val="lt1"/>
                </a:solidFill>
              </a:rPr>
              <a:t>Institution / University</a:t>
            </a:r>
            <a:endParaRPr sz="1333">
              <a:solidFill>
                <a:schemeClr val="lt1"/>
              </a:solidFill>
            </a:endParaRPr>
          </a:p>
          <a:p>
            <a:pPr>
              <a:lnSpc>
                <a:spcPct val="150000"/>
              </a:lnSpc>
            </a:pPr>
            <a:r>
              <a:rPr lang="en" sz="1333">
                <a:solidFill>
                  <a:schemeClr val="lt1"/>
                </a:solidFill>
              </a:rPr>
              <a:t>Country</a:t>
            </a:r>
            <a:endParaRPr sz="1333">
              <a:solidFill>
                <a:schemeClr val="lt1"/>
              </a:solidFill>
            </a:endParaRPr>
          </a:p>
          <a:p>
            <a:pPr>
              <a:lnSpc>
                <a:spcPct val="150000"/>
              </a:lnSpc>
            </a:pPr>
            <a:endParaRPr sz="1333">
              <a:solidFill>
                <a:schemeClr val="lt1"/>
              </a:solidFill>
            </a:endParaRPr>
          </a:p>
        </p:txBody>
      </p:sp>
      <p:sp>
        <p:nvSpPr>
          <p:cNvPr id="8" name="Google Shape;54;p13">
            <a:extLst>
              <a:ext uri="{FF2B5EF4-FFF2-40B4-BE49-F238E27FC236}">
                <a16:creationId xmlns:a16="http://schemas.microsoft.com/office/drawing/2014/main" id="{0B8899A6-2F2F-0EA6-5388-63D342E31ABB}"/>
              </a:ext>
            </a:extLst>
          </p:cNvPr>
          <p:cNvSpPr txBox="1"/>
          <p:nvPr/>
        </p:nvSpPr>
        <p:spPr>
          <a:xfrm>
            <a:off x="555775" y="1844700"/>
            <a:ext cx="10895192" cy="22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400">
              <a:lnSpc>
                <a:spcPct val="100000"/>
              </a:lnSpc>
              <a:buClr>
                <a:srgbClr val="000000"/>
              </a:buClr>
              <a:buFont typeface="Arial"/>
              <a:buNone/>
            </a:pPr>
            <a:r>
              <a:rPr lang="en-ID" sz="3600" b="1" dirty="0">
                <a:latin typeface="Arial" panose="020B0604020202020204" pitchFamily="34" charset="0"/>
                <a:cs typeface="Arial" panose="020B0604020202020204" pitchFamily="34" charset="0"/>
              </a:rPr>
              <a:t>Development of a Three-Wheeled Waste Collection Container to Enhance Operational Effectiveness and Efficiency User</a:t>
            </a:r>
            <a:endParaRPr lang="en-US" sz="3600" b="1" kern="0" dirty="0">
              <a:solidFill>
                <a:srgbClr val="21212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Google Shape;55;p13">
            <a:extLst>
              <a:ext uri="{FF2B5EF4-FFF2-40B4-BE49-F238E27FC236}">
                <a16:creationId xmlns:a16="http://schemas.microsoft.com/office/drawing/2014/main" id="{65C9FFF2-0B54-74F2-B2E2-980237C6AA8E}"/>
              </a:ext>
            </a:extLst>
          </p:cNvPr>
          <p:cNvSpPr txBox="1"/>
          <p:nvPr/>
        </p:nvSpPr>
        <p:spPr>
          <a:xfrm>
            <a:off x="555775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400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" sz="1000" b="1" kern="0" dirty="0">
                <a:solidFill>
                  <a:srgbClr val="883249"/>
                </a:solidFill>
                <a:latin typeface="Arial"/>
                <a:cs typeface="Arial"/>
                <a:sym typeface="Arial"/>
              </a:rPr>
              <a:t>Presented by:</a:t>
            </a:r>
            <a:endParaRPr sz="1000" b="1" kern="0" dirty="0">
              <a:solidFill>
                <a:srgbClr val="883249"/>
              </a:solidFill>
              <a:latin typeface="Arial"/>
              <a:cs typeface="Arial"/>
              <a:sym typeface="Arial"/>
            </a:endParaRPr>
          </a:p>
          <a:p>
            <a:pPr defTabSz="914400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1000" kern="0" dirty="0">
                <a:solidFill>
                  <a:srgbClr val="883249"/>
                </a:solidFill>
                <a:latin typeface="Arial"/>
                <a:cs typeface="Arial"/>
                <a:sym typeface="Arial"/>
              </a:rPr>
              <a:t>Alvian Fajar Setiawan</a:t>
            </a:r>
          </a:p>
          <a:p>
            <a:pPr defTabSz="914400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1000" kern="0" dirty="0" err="1">
                <a:solidFill>
                  <a:srgbClr val="883249"/>
                </a:solidFill>
                <a:latin typeface="Arial"/>
                <a:cs typeface="Arial"/>
                <a:sym typeface="Arial"/>
              </a:rPr>
              <a:t>Andrianto</a:t>
            </a:r>
            <a:endParaRPr lang="en-US" sz="1000" kern="0" dirty="0">
              <a:solidFill>
                <a:srgbClr val="883249"/>
              </a:solidFill>
              <a:latin typeface="Arial"/>
              <a:cs typeface="Arial"/>
              <a:sym typeface="Arial"/>
            </a:endParaRPr>
          </a:p>
          <a:p>
            <a:pPr defTabSz="914400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1000" kern="0" dirty="0">
                <a:solidFill>
                  <a:srgbClr val="883249"/>
                </a:solidFill>
                <a:latin typeface="Arial"/>
                <a:cs typeface="Arial"/>
                <a:sym typeface="Arial"/>
              </a:rPr>
              <a:t>Divani </a:t>
            </a:r>
            <a:r>
              <a:rPr lang="en-US" sz="1000" kern="0" dirty="0" err="1">
                <a:solidFill>
                  <a:srgbClr val="883249"/>
                </a:solidFill>
                <a:latin typeface="Arial"/>
                <a:cs typeface="Arial"/>
                <a:sym typeface="Arial"/>
              </a:rPr>
              <a:t>Nazhivah</a:t>
            </a:r>
            <a:endParaRPr sz="1000" kern="0" dirty="0">
              <a:solidFill>
                <a:srgbClr val="883249"/>
              </a:solidFill>
              <a:latin typeface="Arial"/>
              <a:cs typeface="Arial"/>
              <a:sym typeface="Arial"/>
            </a:endParaRPr>
          </a:p>
          <a:p>
            <a:pPr defTabSz="914400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endParaRPr sz="1000" kern="0" dirty="0">
              <a:solidFill>
                <a:srgbClr val="883249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" name="Google Shape;58;p13">
            <a:extLst>
              <a:ext uri="{FF2B5EF4-FFF2-40B4-BE49-F238E27FC236}">
                <a16:creationId xmlns:a16="http://schemas.microsoft.com/office/drawing/2014/main" id="{BB78E0DC-0B3E-2066-367B-2B612BF19C43}"/>
              </a:ext>
            </a:extLst>
          </p:cNvPr>
          <p:cNvSpPr txBox="1"/>
          <p:nvPr/>
        </p:nvSpPr>
        <p:spPr>
          <a:xfrm>
            <a:off x="4319750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400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" sz="1000" b="1" kern="0" dirty="0">
                <a:solidFill>
                  <a:srgbClr val="883249"/>
                </a:solidFill>
                <a:latin typeface="Arial"/>
                <a:cs typeface="Arial"/>
                <a:sym typeface="Arial"/>
              </a:rPr>
              <a:t>Affiliation:</a:t>
            </a:r>
            <a:endParaRPr sz="1000" b="1" kern="0" dirty="0">
              <a:solidFill>
                <a:srgbClr val="883249"/>
              </a:solidFill>
              <a:latin typeface="Arial"/>
              <a:cs typeface="Arial"/>
              <a:sym typeface="Arial"/>
            </a:endParaRPr>
          </a:p>
          <a:p>
            <a:pPr defTabSz="914400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" sz="1000" kern="0" dirty="0">
                <a:solidFill>
                  <a:srgbClr val="883249"/>
                </a:solidFill>
                <a:latin typeface="Arial"/>
                <a:cs typeface="Arial"/>
                <a:sym typeface="Arial"/>
              </a:rPr>
              <a:t>Telkom University</a:t>
            </a:r>
            <a:endParaRPr sz="1000" kern="0" dirty="0">
              <a:solidFill>
                <a:srgbClr val="883249"/>
              </a:solidFill>
              <a:latin typeface="Arial"/>
              <a:cs typeface="Arial"/>
              <a:sym typeface="Arial"/>
            </a:endParaRPr>
          </a:p>
          <a:p>
            <a:pPr defTabSz="914400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" sz="1000" kern="0" dirty="0">
                <a:solidFill>
                  <a:srgbClr val="883249"/>
                </a:solidFill>
                <a:latin typeface="Arial"/>
                <a:cs typeface="Arial"/>
                <a:sym typeface="Arial"/>
              </a:rPr>
              <a:t>Indonesia</a:t>
            </a:r>
            <a:endParaRPr sz="1000" kern="0" dirty="0">
              <a:solidFill>
                <a:srgbClr val="883249"/>
              </a:solidFill>
              <a:latin typeface="Arial"/>
              <a:cs typeface="Arial"/>
              <a:sym typeface="Arial"/>
            </a:endParaRPr>
          </a:p>
          <a:p>
            <a:pPr defTabSz="914400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endParaRPr sz="1000" kern="0" dirty="0">
              <a:solidFill>
                <a:srgbClr val="883249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mplate ppt icade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1280160"/>
            <a:ext cx="4754880" cy="4770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2500" b="1" dirty="0">
                <a:solidFill>
                  <a:srgbClr val="8F2D46"/>
                </a:solidFill>
                <a:latin typeface="Aptos"/>
              </a:rPr>
              <a:t>introduction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746504"/>
            <a:ext cx="10835640" cy="713232"/>
          </a:xfrm>
          <a:prstGeom prst="round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1736685"/>
            <a:ext cx="2148840" cy="7848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500" b="1" dirty="0">
                <a:solidFill>
                  <a:srgbClr val="8F2D46"/>
                </a:solidFill>
                <a:latin typeface="Aptos"/>
              </a:rPr>
              <a:t>Case Study in </a:t>
            </a:r>
            <a:r>
              <a:rPr lang="en-US" sz="1500" b="1" dirty="0" err="1">
                <a:solidFill>
                  <a:srgbClr val="8F2D46"/>
                </a:solidFill>
                <a:latin typeface="Aptos"/>
              </a:rPr>
              <a:t>Padasuka</a:t>
            </a:r>
            <a:r>
              <a:rPr lang="en-US" sz="1500" b="1" dirty="0">
                <a:solidFill>
                  <a:srgbClr val="8F2D46"/>
                </a:solidFill>
                <a:latin typeface="Aptos"/>
              </a:rPr>
              <a:t> Urban Village</a:t>
            </a:r>
            <a:endParaRPr sz="150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26080" y="1901952"/>
            <a:ext cx="2971800" cy="2846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it-IT" sz="1250" b="0" dirty="0">
                <a:solidFill>
                  <a:srgbClr val="696969"/>
                </a:solidFill>
                <a:latin typeface="Aptos"/>
              </a:rPr>
              <a:t>Central Cimahi District • Cimahi City</a:t>
            </a:r>
            <a:endParaRPr sz="125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46520" y="1865376"/>
            <a:ext cx="14173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373737"/>
                </a:solidFill>
                <a:latin typeface="Aptos"/>
              </a:rPr>
              <a:t>198,180 Ha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75320" y="1865376"/>
            <a:ext cx="160020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 dirty="0">
                <a:solidFill>
                  <a:srgbClr val="373737"/>
                </a:solidFill>
                <a:latin typeface="Aptos"/>
              </a:rPr>
              <a:t>42.402 </a:t>
            </a:r>
            <a:r>
              <a:rPr lang="en-US" sz="1600" b="1" dirty="0">
                <a:solidFill>
                  <a:srgbClr val="373737"/>
                </a:solidFill>
                <a:latin typeface="Aptos"/>
              </a:rPr>
              <a:t>people</a:t>
            </a:r>
            <a:endParaRPr sz="160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5800" y="2679192"/>
            <a:ext cx="320040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400" b="1" dirty="0">
                <a:solidFill>
                  <a:srgbClr val="8F2D46"/>
                </a:solidFill>
                <a:latin typeface="Aptos"/>
              </a:rPr>
              <a:t>ISSUES</a:t>
            </a:r>
            <a:endParaRPr sz="140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85800" y="3072384"/>
            <a:ext cx="2423160" cy="1920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32104" y="3227832"/>
            <a:ext cx="384048" cy="384048"/>
          </a:xfrm>
          <a:prstGeom prst="ellipse">
            <a:avLst/>
          </a:prstGeom>
          <a:solidFill>
            <a:srgbClr val="8F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2104" y="3287268"/>
            <a:ext cx="38404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07592" y="3236976"/>
            <a:ext cx="1627632" cy="2923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300" b="1" dirty="0">
                <a:solidFill>
                  <a:srgbClr val="373737"/>
                </a:solidFill>
                <a:latin typeface="Aptos"/>
              </a:rPr>
              <a:t>Tub material</a:t>
            </a:r>
            <a:endParaRPr sz="130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0392" y="3758184"/>
            <a:ext cx="2084831" cy="738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050" b="0" dirty="0">
                <a:solidFill>
                  <a:srgbClr val="696969"/>
                </a:solidFill>
                <a:latin typeface="Aptos"/>
              </a:rPr>
              <a:t>The material is susceptible to corrosion, potentially compromising the quality and service life of the tank.</a:t>
            </a:r>
            <a:endParaRPr sz="105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429000" y="3072384"/>
            <a:ext cx="2423160" cy="1920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3575304" y="3227832"/>
            <a:ext cx="384048" cy="384048"/>
          </a:xfrm>
          <a:prstGeom prst="ellipse">
            <a:avLst/>
          </a:prstGeom>
          <a:solidFill>
            <a:srgbClr val="8F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575304" y="3287268"/>
            <a:ext cx="38404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50791" y="3236976"/>
            <a:ext cx="1627632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300" b="1" dirty="0">
                <a:solidFill>
                  <a:srgbClr val="373737"/>
                </a:solidFill>
                <a:latin typeface="Aptos"/>
              </a:rPr>
              <a:t>No sorting has been done yet.</a:t>
            </a:r>
            <a:endParaRPr sz="130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93592" y="3758184"/>
            <a:ext cx="2084831" cy="57708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050" b="0" dirty="0">
                <a:solidFill>
                  <a:srgbClr val="696969"/>
                </a:solidFill>
                <a:latin typeface="Aptos"/>
              </a:rPr>
              <a:t>There is no organic-inorganic compartment, resulting in suboptimal sorting.</a:t>
            </a:r>
            <a:endParaRPr sz="105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172200" y="3072384"/>
            <a:ext cx="2423160" cy="1920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6318504" y="3227832"/>
            <a:ext cx="384048" cy="384048"/>
          </a:xfrm>
          <a:prstGeom prst="ellipse">
            <a:avLst/>
          </a:prstGeom>
          <a:solidFill>
            <a:srgbClr val="8F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318504" y="3287268"/>
            <a:ext cx="38404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93992" y="3236976"/>
            <a:ext cx="1627632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300" b="1" dirty="0">
                <a:solidFill>
                  <a:srgbClr val="373737"/>
                </a:solidFill>
                <a:latin typeface="Aptos"/>
              </a:rPr>
              <a:t>Spilled waste and liquids</a:t>
            </a:r>
            <a:endParaRPr sz="130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36792" y="3758184"/>
            <a:ext cx="2084831" cy="57708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050" b="0" dirty="0">
                <a:solidFill>
                  <a:srgbClr val="696969"/>
                </a:solidFill>
                <a:latin typeface="Aptos"/>
              </a:rPr>
              <a:t>The cover is not optimal; waste can scatter, and liquid drips onto the road, causing odors.</a:t>
            </a:r>
            <a:endParaRPr sz="105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8915400" y="3072384"/>
            <a:ext cx="2423160" cy="1920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9061704" y="3227832"/>
            <a:ext cx="384048" cy="384048"/>
          </a:xfrm>
          <a:prstGeom prst="ellipse">
            <a:avLst/>
          </a:prstGeom>
          <a:solidFill>
            <a:srgbClr val="8F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061704" y="3287268"/>
            <a:ext cx="38404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37192" y="3236976"/>
            <a:ext cx="1627632" cy="2923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300" b="1" dirty="0">
                <a:solidFill>
                  <a:srgbClr val="373737"/>
                </a:solidFill>
                <a:latin typeface="Aptos"/>
              </a:rPr>
              <a:t>Staff workload</a:t>
            </a:r>
            <a:endParaRPr sz="130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079992" y="3758184"/>
            <a:ext cx="2084831" cy="738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050" b="0" dirty="0">
                <a:solidFill>
                  <a:srgbClr val="696969"/>
                </a:solidFill>
                <a:latin typeface="Aptos"/>
              </a:rPr>
              <a:t>Personnel still require additional manpower for the manual collection and compaction of waste.</a:t>
            </a:r>
            <a:endParaRPr sz="105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685800" y="5266944"/>
            <a:ext cx="10652760" cy="804672"/>
          </a:xfrm>
          <a:prstGeom prst="roundRect">
            <a:avLst/>
          </a:prstGeom>
          <a:solidFill>
            <a:srgbClr val="8F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14400" y="5431536"/>
            <a:ext cx="1965960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100" b="1" dirty="0">
                <a:solidFill>
                  <a:srgbClr val="FFFFFF"/>
                </a:solidFill>
                <a:latin typeface="Aptos"/>
              </a:rPr>
              <a:t>Development Direction</a:t>
            </a:r>
            <a:endParaRPr sz="11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788920" y="5372990"/>
            <a:ext cx="8183879" cy="4462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sz="1150" b="0" dirty="0">
                <a:solidFill>
                  <a:srgbClr val="FFFFFF"/>
                </a:solidFill>
                <a:latin typeface="Aptos"/>
              </a:rPr>
              <a:t>Developing bins made from more corrosion-resistant materials that feature waste separation and optimized lids, while also supporting transport efficiency and reducing the physical strain on sanitation workers.</a:t>
            </a:r>
            <a:endParaRPr sz="1150" b="0" dirty="0">
              <a:solidFill>
                <a:srgbClr val="FFFFFF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mplate ppt icade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335024"/>
            <a:ext cx="1060704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400" b="1" dirty="0">
                <a:solidFill>
                  <a:srgbClr val="373737"/>
                </a:solidFill>
                <a:latin typeface="Aptos"/>
              </a:rPr>
              <a:t>Design basis for the three-wheeled motorcycle waste bin in </a:t>
            </a:r>
            <a:r>
              <a:rPr lang="en-US" sz="1400" b="1" dirty="0" err="1">
                <a:solidFill>
                  <a:srgbClr val="373737"/>
                </a:solidFill>
                <a:latin typeface="Aptos"/>
              </a:rPr>
              <a:t>Padasuka</a:t>
            </a:r>
            <a:r>
              <a:rPr lang="en-US" sz="1400" b="1" dirty="0">
                <a:solidFill>
                  <a:srgbClr val="373737"/>
                </a:solidFill>
                <a:latin typeface="Aptos"/>
              </a:rPr>
              <a:t> Urban Village.</a:t>
            </a:r>
            <a:endParaRPr sz="140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828800"/>
            <a:ext cx="2926080" cy="2923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300" b="1" dirty="0">
                <a:solidFill>
                  <a:srgbClr val="8F2D46"/>
                </a:solidFill>
                <a:latin typeface="Aptos"/>
              </a:rPr>
              <a:t>PREVIOUS RESEARCH</a:t>
            </a:r>
            <a:endParaRPr sz="130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85800" y="2212848"/>
            <a:ext cx="4983480" cy="621792"/>
          </a:xfrm>
          <a:prstGeom prst="roundRect">
            <a:avLst/>
          </a:prstGeom>
          <a:solidFill>
            <a:srgbClr val="F6F6F6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2304288"/>
            <a:ext cx="16002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373737"/>
                </a:solidFill>
                <a:latin typeface="Aptos"/>
              </a:rPr>
              <a:t>Shabirin et al. (2023)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31720" y="2286000"/>
            <a:ext cx="3063240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950" b="0" dirty="0">
                <a:solidFill>
                  <a:srgbClr val="696969"/>
                </a:solidFill>
                <a:latin typeface="Aptos"/>
              </a:rPr>
              <a:t>Design Thinking • ergonomics • safety • lightweight &amp; impact-resistant materials</a:t>
            </a:r>
            <a:endParaRPr sz="95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85800" y="2971800"/>
            <a:ext cx="4983480" cy="621792"/>
          </a:xfrm>
          <a:prstGeom prst="roundRect">
            <a:avLst/>
          </a:prstGeom>
          <a:solidFill>
            <a:srgbClr val="F6F6F6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68680" y="3063240"/>
            <a:ext cx="16002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373737"/>
                </a:solidFill>
                <a:latin typeface="Aptos"/>
              </a:rPr>
              <a:t>IRJET (2019)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31720" y="3044952"/>
            <a:ext cx="3063240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950" b="0" dirty="0">
                <a:solidFill>
                  <a:srgbClr val="696969"/>
                </a:solidFill>
                <a:latin typeface="Aptos"/>
              </a:rPr>
              <a:t>Three-wheeled vehicle • automatic waste lifting • reduces direct contact for personnel</a:t>
            </a:r>
            <a:endParaRPr sz="95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85800" y="3730752"/>
            <a:ext cx="4983480" cy="621792"/>
          </a:xfrm>
          <a:prstGeom prst="roundRect">
            <a:avLst/>
          </a:prstGeom>
          <a:solidFill>
            <a:srgbClr val="F6F6F6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8680" y="3822191"/>
            <a:ext cx="16002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373737"/>
                </a:solidFill>
                <a:latin typeface="Aptos"/>
              </a:rPr>
              <a:t>Pratama (2022)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31720" y="3803904"/>
            <a:ext cx="3063240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950" b="0" dirty="0">
                <a:solidFill>
                  <a:srgbClr val="696969"/>
                </a:solidFill>
                <a:latin typeface="Aptos"/>
              </a:rPr>
              <a:t>Demand for three-wheeled cargo motorcycles • quantitative approach • collection efficiency</a:t>
            </a:r>
            <a:endParaRPr sz="95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85800" y="4553712"/>
            <a:ext cx="4983480" cy="1024128"/>
          </a:xfrm>
          <a:prstGeom prst="roundRect">
            <a:avLst/>
          </a:prstGeom>
          <a:solidFill>
            <a:srgbClr val="8F2D46"/>
          </a:solidFill>
          <a:ln>
            <a:solidFill>
              <a:srgbClr val="8F2D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96112" y="4718304"/>
            <a:ext cx="150876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000" b="1" dirty="0">
                <a:solidFill>
                  <a:srgbClr val="FFFFFF"/>
                </a:solidFill>
                <a:latin typeface="Aptos"/>
              </a:rPr>
              <a:t>RESEARCH POSITION</a:t>
            </a:r>
            <a:endParaRPr sz="10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94560" y="4645152"/>
            <a:ext cx="3182112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100" b="0" dirty="0">
                <a:solidFill>
                  <a:srgbClr val="FFFFFF"/>
                </a:solidFill>
                <a:latin typeface="Aptos"/>
              </a:rPr>
              <a:t>Design of a three-wheeled motorcycle cargo bed made of fiberglass that is stronger, corrosion-resistant, and tailored to user needs.</a:t>
            </a:r>
            <a:endParaRPr sz="110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80760" y="1828800"/>
            <a:ext cx="2743200" cy="2923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300" b="1" dirty="0">
                <a:solidFill>
                  <a:srgbClr val="8F2D46"/>
                </a:solidFill>
                <a:latin typeface="Aptos"/>
              </a:rPr>
              <a:t>THEORETICAL BASIS</a:t>
            </a:r>
            <a:endParaRPr sz="130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080760" y="2212848"/>
            <a:ext cx="5212080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6236208" y="2322576"/>
            <a:ext cx="310896" cy="310896"/>
          </a:xfrm>
          <a:prstGeom prst="ellipse">
            <a:avLst/>
          </a:prstGeom>
          <a:solidFill>
            <a:srgbClr val="8F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236208" y="2368296"/>
            <a:ext cx="310896" cy="1280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75120" y="2304288"/>
            <a:ext cx="1600200" cy="2539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050" b="1" dirty="0">
                <a:solidFill>
                  <a:srgbClr val="373737"/>
                </a:solidFill>
                <a:latin typeface="Aptos"/>
              </a:rPr>
              <a:t>Design</a:t>
            </a:r>
            <a:endParaRPr sz="105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229600" y="2286000"/>
            <a:ext cx="2788920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950" b="0" dirty="0">
                <a:solidFill>
                  <a:srgbClr val="696969"/>
                </a:solidFill>
                <a:latin typeface="Aptos"/>
              </a:rPr>
              <a:t>A systematic process based on problems and needs</a:t>
            </a:r>
            <a:endParaRPr sz="95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080760" y="2843784"/>
            <a:ext cx="5212080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6236208" y="2953512"/>
            <a:ext cx="310896" cy="310896"/>
          </a:xfrm>
          <a:prstGeom prst="ellipse">
            <a:avLst/>
          </a:prstGeom>
          <a:solidFill>
            <a:srgbClr val="8F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236208" y="2999232"/>
            <a:ext cx="310896" cy="1280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75120" y="2935224"/>
            <a:ext cx="1600200" cy="2539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050" b="1" dirty="0">
                <a:solidFill>
                  <a:srgbClr val="373737"/>
                </a:solidFill>
                <a:latin typeface="Aptos"/>
              </a:rPr>
              <a:t>Waste transportation</a:t>
            </a:r>
            <a:endParaRPr sz="105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229600" y="2916936"/>
            <a:ext cx="2788920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950" b="0" dirty="0">
                <a:solidFill>
                  <a:srgbClr val="696969"/>
                </a:solidFill>
                <a:latin typeface="Aptos"/>
              </a:rPr>
              <a:t>Enclosed cargo bed, cars/trucks, and three-wheeled vehicles</a:t>
            </a:r>
            <a:endParaRPr sz="95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6080760" y="3474720"/>
            <a:ext cx="5212080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6236208" y="3584448"/>
            <a:ext cx="310896" cy="310896"/>
          </a:xfrm>
          <a:prstGeom prst="ellipse">
            <a:avLst/>
          </a:prstGeom>
          <a:solidFill>
            <a:srgbClr val="8F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236208" y="3630168"/>
            <a:ext cx="310896" cy="1280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75120" y="3566160"/>
            <a:ext cx="160020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050" b="1" dirty="0">
                <a:solidFill>
                  <a:srgbClr val="373737"/>
                </a:solidFill>
                <a:latin typeface="Aptos"/>
              </a:rPr>
              <a:t>Ergonomics &amp; anthropometry</a:t>
            </a:r>
            <a:endParaRPr sz="105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229600" y="3547872"/>
            <a:ext cx="2788920" cy="23852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950" b="0" dirty="0">
                <a:solidFill>
                  <a:srgbClr val="696969"/>
                </a:solidFill>
                <a:latin typeface="Aptos"/>
              </a:rPr>
              <a:t>Comfort, posture, injury risk, body dimensions</a:t>
            </a:r>
            <a:endParaRPr sz="95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6080760" y="4105656"/>
            <a:ext cx="5212080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6236208" y="4215384"/>
            <a:ext cx="310896" cy="310896"/>
          </a:xfrm>
          <a:prstGeom prst="ellipse">
            <a:avLst/>
          </a:prstGeom>
          <a:solidFill>
            <a:srgbClr val="8F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236208" y="4261104"/>
            <a:ext cx="310896" cy="1280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75120" y="4197096"/>
            <a:ext cx="1600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 dirty="0">
                <a:solidFill>
                  <a:srgbClr val="373737"/>
                </a:solidFill>
                <a:latin typeface="Aptos"/>
              </a:rPr>
              <a:t>Material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29600" y="4178808"/>
            <a:ext cx="2788920" cy="23852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950" b="0" dirty="0">
                <a:solidFill>
                  <a:srgbClr val="696969"/>
                </a:solidFill>
                <a:latin typeface="Aptos"/>
              </a:rPr>
              <a:t>Fiberglass, iron, ABS, and wood</a:t>
            </a:r>
            <a:endParaRPr sz="95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6080760" y="4736592"/>
            <a:ext cx="5212080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6236208" y="4846320"/>
            <a:ext cx="310896" cy="310896"/>
          </a:xfrm>
          <a:prstGeom prst="ellipse">
            <a:avLst/>
          </a:prstGeom>
          <a:solidFill>
            <a:srgbClr val="8F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6236208" y="4892040"/>
            <a:ext cx="310896" cy="1280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675120" y="4828031"/>
            <a:ext cx="1600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373737"/>
                </a:solidFill>
                <a:latin typeface="Aptos"/>
              </a:rPr>
              <a:t>UCD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29600" y="4809744"/>
            <a:ext cx="2788920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950" b="0" dirty="0">
                <a:solidFill>
                  <a:srgbClr val="696969"/>
                </a:solidFill>
                <a:latin typeface="Aptos"/>
              </a:rPr>
              <a:t>User needs and characteristics as the basis for design</a:t>
            </a:r>
            <a:endParaRPr sz="95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6080760" y="5449824"/>
            <a:ext cx="5212080" cy="749808"/>
          </a:xfrm>
          <a:prstGeom prst="roundRect">
            <a:avLst/>
          </a:prstGeom>
          <a:solidFill>
            <a:srgbClr val="F6F6F6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6291072" y="5596128"/>
            <a:ext cx="1188720" cy="23852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950" b="1" dirty="0">
                <a:solidFill>
                  <a:srgbClr val="B88D26"/>
                </a:solidFill>
                <a:latin typeface="Aptos"/>
              </a:rPr>
              <a:t>MATERIAL FOCUS</a:t>
            </a:r>
            <a:endParaRPr sz="950" b="1" dirty="0">
              <a:solidFill>
                <a:srgbClr val="B88D26"/>
              </a:solidFill>
              <a:latin typeface="Aptos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543800" y="5541264"/>
            <a:ext cx="347472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050" b="1" dirty="0">
                <a:solidFill>
                  <a:srgbClr val="373737"/>
                </a:solidFill>
                <a:latin typeface="Aptos"/>
              </a:rPr>
              <a:t>Fiberglass: lightweight • strong • corrosion-resistant • relatively affordable</a:t>
            </a:r>
            <a:endParaRPr sz="1050" b="1" dirty="0">
              <a:solidFill>
                <a:srgbClr val="373737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mplate ppt icade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1280160"/>
            <a:ext cx="1060704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2400" b="1" dirty="0">
                <a:solidFill>
                  <a:srgbClr val="8F2D46"/>
                </a:solidFill>
                <a:latin typeface="Aptos"/>
              </a:rPr>
              <a:t>Field Assessment &amp; Design Requirements</a:t>
            </a:r>
            <a:endParaRPr sz="240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85800" y="2606040"/>
            <a:ext cx="516636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50392" y="2734056"/>
            <a:ext cx="1143000" cy="2654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indent="0" algn="l" rtl="0">
              <a:lnSpc>
                <a:spcPct val="107143"/>
              </a:lnSpc>
              <a:buNone/>
            </a:pPr>
            <a:r>
              <a:rPr lang="en-ID" sz="1100" b="1" i="0" dirty="0">
                <a:solidFill>
                  <a:srgbClr val="88324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Sorting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39112" y="2697480"/>
            <a:ext cx="3584448" cy="53091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950" b="0" dirty="0">
                <a:solidFill>
                  <a:srgbClr val="696969"/>
                </a:solidFill>
                <a:latin typeface="Aptos"/>
              </a:rPr>
              <a:t>The collection vehicle lacks separate compartments for organic, inorganic, and hazardous (B3) waste. Waste that has been sorted at home gets mixed together again during transport.</a:t>
            </a:r>
            <a:endParaRPr sz="95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217920" y="2606040"/>
            <a:ext cx="516636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82512" y="2734056"/>
            <a:ext cx="1143000" cy="4308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100" b="1" dirty="0">
                <a:solidFill>
                  <a:srgbClr val="8F2D46"/>
                </a:solidFill>
                <a:latin typeface="Aptos"/>
              </a:rPr>
              <a:t>Time at the polling station</a:t>
            </a:r>
            <a:endParaRPr sz="110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71231" y="2697480"/>
            <a:ext cx="3584448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950" b="0" dirty="0">
                <a:solidFill>
                  <a:srgbClr val="696969"/>
                </a:solidFill>
                <a:latin typeface="Aptos"/>
              </a:rPr>
              <a:t>Re-sorting takes approximately one hour for 2–3 motorcycles, resulting in vehicle queues at the temporary waste collection site.</a:t>
            </a:r>
            <a:endParaRPr sz="95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85800" y="3547872"/>
            <a:ext cx="516636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50392" y="3675888"/>
            <a:ext cx="1143000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100" b="1" dirty="0">
                <a:solidFill>
                  <a:srgbClr val="8F2D46"/>
                </a:solidFill>
                <a:latin typeface="Aptos"/>
              </a:rPr>
              <a:t>Corrosion</a:t>
            </a:r>
            <a:endParaRPr sz="110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39112" y="3639312"/>
            <a:ext cx="3584448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950" b="0" dirty="0">
                <a:solidFill>
                  <a:srgbClr val="696969"/>
                </a:solidFill>
                <a:latin typeface="Aptos"/>
              </a:rPr>
              <a:t>Iron tanks are prone to corrosion; replacement or maintenance is carried out approximately every two years.</a:t>
            </a:r>
            <a:endParaRPr sz="95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217920" y="3547872"/>
            <a:ext cx="516636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382512" y="3675888"/>
            <a:ext cx="1143000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100" b="1" dirty="0">
                <a:solidFill>
                  <a:srgbClr val="8F2D46"/>
                </a:solidFill>
                <a:latin typeface="Aptos"/>
              </a:rPr>
              <a:t>Staff workload</a:t>
            </a:r>
            <a:endParaRPr sz="110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571231" y="3639312"/>
            <a:ext cx="3584448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950" b="0" dirty="0">
                <a:solidFill>
                  <a:srgbClr val="696969"/>
                </a:solidFill>
                <a:latin typeface="Aptos"/>
              </a:rPr>
              <a:t>Workers are still compacting waste manually and need a solution to reduce the number of transport trips.</a:t>
            </a:r>
            <a:endParaRPr sz="95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685800" y="5349240"/>
            <a:ext cx="10561320" cy="896112"/>
          </a:xfrm>
          <a:prstGeom prst="roundRect">
            <a:avLst/>
          </a:prstGeom>
          <a:solidFill>
            <a:srgbClr val="8F2D46"/>
          </a:solidFill>
          <a:ln>
            <a:solidFill>
              <a:srgbClr val="8F2D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96112" y="5522976"/>
            <a:ext cx="150876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000" b="1" dirty="0">
                <a:solidFill>
                  <a:srgbClr val="FFFFFF"/>
                </a:solidFill>
                <a:latin typeface="Aptos"/>
              </a:rPr>
              <a:t>4 PRIMARY NEEDS</a:t>
            </a:r>
            <a:endParaRPr sz="10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2606040" y="5504688"/>
            <a:ext cx="329184" cy="32918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2606040" y="5568696"/>
            <a:ext cx="329184" cy="1188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1">
                <a:solidFill>
                  <a:srgbClr val="8F2D46"/>
                </a:solidFill>
                <a:latin typeface="Aptos"/>
              </a:rPr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17520" y="5532120"/>
            <a:ext cx="1188720" cy="2539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050" b="1" dirty="0">
                <a:solidFill>
                  <a:srgbClr val="FFFFFF"/>
                </a:solidFill>
                <a:latin typeface="Aptos"/>
              </a:rPr>
              <a:t>Separation</a:t>
            </a:r>
            <a:endParaRPr sz="105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4617720" y="5504688"/>
            <a:ext cx="329184" cy="32918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4617720" y="5568696"/>
            <a:ext cx="329184" cy="1188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1">
                <a:solidFill>
                  <a:srgbClr val="8F2D46"/>
                </a:solidFill>
                <a:latin typeface="Aptos"/>
              </a:rPr>
              <a:t>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29200" y="5532120"/>
            <a:ext cx="118872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050" b="1" dirty="0">
                <a:solidFill>
                  <a:srgbClr val="FFFFFF"/>
                </a:solidFill>
                <a:latin typeface="Aptos"/>
              </a:rPr>
              <a:t>Corrosion-resistant</a:t>
            </a:r>
            <a:endParaRPr sz="105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6720840" y="5504688"/>
            <a:ext cx="329184" cy="32918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720840" y="5568696"/>
            <a:ext cx="329184" cy="1188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1">
                <a:solidFill>
                  <a:srgbClr val="8F2D46"/>
                </a:solidFill>
                <a:latin typeface="Aptos"/>
              </a:rPr>
              <a:t>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32320" y="5532120"/>
            <a:ext cx="1188720" cy="2539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050" b="1" dirty="0">
                <a:solidFill>
                  <a:srgbClr val="FFFFFF"/>
                </a:solidFill>
                <a:latin typeface="Aptos"/>
              </a:rPr>
              <a:t>Work efficiency</a:t>
            </a:r>
            <a:endParaRPr sz="105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8823960" y="5504688"/>
            <a:ext cx="329184" cy="32918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8823960" y="5568696"/>
            <a:ext cx="329184" cy="1188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1">
                <a:solidFill>
                  <a:srgbClr val="8F2D46"/>
                </a:solidFill>
                <a:latin typeface="Aptos"/>
              </a:rPr>
              <a:t>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235440" y="5532120"/>
            <a:ext cx="1188720" cy="2539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050" b="1" dirty="0">
                <a:solidFill>
                  <a:srgbClr val="FFFFFF"/>
                </a:solidFill>
                <a:latin typeface="Aptos"/>
              </a:rPr>
              <a:t>Ergonomics</a:t>
            </a:r>
            <a:endParaRPr sz="105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097280" y="6382512"/>
            <a:ext cx="9966960" cy="2539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ID" sz="1050" b="1" dirty="0">
                <a:solidFill>
                  <a:srgbClr val="373737"/>
                </a:solidFill>
                <a:latin typeface="Aptos"/>
              </a:rPr>
              <a:t>Design direction: fiberglass tub + sorting partitions + ergonomic + supports transport efficiency</a:t>
            </a:r>
            <a:endParaRPr sz="1050" b="1" dirty="0">
              <a:solidFill>
                <a:srgbClr val="373737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mplate ppt icade(3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1188720"/>
            <a:ext cx="1069848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2400" b="1" dirty="0">
                <a:solidFill>
                  <a:srgbClr val="8F2D46"/>
                </a:solidFill>
                <a:latin typeface="Aptos"/>
              </a:rPr>
              <a:t>METHOD</a:t>
            </a:r>
            <a:endParaRPr sz="240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545336"/>
            <a:ext cx="10698480" cy="3000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350" b="1" dirty="0">
                <a:solidFill>
                  <a:srgbClr val="373737"/>
                </a:solidFill>
                <a:latin typeface="Aptos"/>
              </a:rPr>
              <a:t>Research design, data gathering, and User-Centered Design (UCD) approach</a:t>
            </a:r>
            <a:endParaRPr sz="135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828800"/>
            <a:ext cx="2834640" cy="2846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250" b="1" dirty="0">
                <a:solidFill>
                  <a:srgbClr val="8F2D46"/>
                </a:solidFill>
                <a:latin typeface="Aptos"/>
              </a:rPr>
              <a:t>1. RESEARCH DESIGN</a:t>
            </a:r>
            <a:endParaRPr sz="125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85800" y="2157984"/>
            <a:ext cx="3246120" cy="1188720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96112" y="2340864"/>
            <a:ext cx="1417320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700" b="1" dirty="0">
                <a:solidFill>
                  <a:srgbClr val="8F2D46"/>
                </a:solidFill>
                <a:latin typeface="Aptos"/>
              </a:rPr>
              <a:t>Qualitative</a:t>
            </a:r>
            <a:endParaRPr sz="170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6112" y="2660904"/>
            <a:ext cx="2697480" cy="57708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050" b="0" dirty="0">
                <a:solidFill>
                  <a:srgbClr val="696969"/>
                </a:solidFill>
                <a:latin typeface="Aptos"/>
              </a:rPr>
              <a:t>Understanding user behaviors, experiences,</a:t>
            </a:r>
          </a:p>
          <a:p>
            <a:pPr algn="l"/>
            <a:r>
              <a:rPr lang="en-US" sz="1050" b="0" dirty="0">
                <a:solidFill>
                  <a:srgbClr val="696969"/>
                </a:solidFill>
                <a:latin typeface="Aptos"/>
              </a:rPr>
              <a:t>needs, and pain points.</a:t>
            </a:r>
            <a:endParaRPr sz="105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114800" y="2157984"/>
            <a:ext cx="3246120" cy="1188720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325112" y="2340864"/>
            <a:ext cx="1600200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700" b="1" dirty="0">
                <a:solidFill>
                  <a:srgbClr val="8F2D46"/>
                </a:solidFill>
                <a:latin typeface="Aptos"/>
              </a:rPr>
              <a:t>Case study</a:t>
            </a:r>
            <a:endParaRPr sz="170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25112" y="2660904"/>
            <a:ext cx="269748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050" b="0" dirty="0">
                <a:solidFill>
                  <a:srgbClr val="696969"/>
                </a:solidFill>
                <a:latin typeface="Aptos"/>
              </a:rPr>
              <a:t>Location: </a:t>
            </a:r>
            <a:r>
              <a:rPr lang="en-ID" sz="1050" b="0" dirty="0" err="1">
                <a:solidFill>
                  <a:srgbClr val="696969"/>
                </a:solidFill>
                <a:latin typeface="Aptos"/>
              </a:rPr>
              <a:t>Padasuka</a:t>
            </a:r>
            <a:r>
              <a:rPr lang="en-ID" sz="1050" b="0" dirty="0">
                <a:solidFill>
                  <a:srgbClr val="696969"/>
                </a:solidFill>
                <a:latin typeface="Aptos"/>
              </a:rPr>
              <a:t> Urban Village,</a:t>
            </a:r>
          </a:p>
          <a:p>
            <a:pPr algn="l"/>
            <a:r>
              <a:rPr lang="en-ID" sz="1050" b="0" dirty="0" err="1">
                <a:solidFill>
                  <a:srgbClr val="696969"/>
                </a:solidFill>
                <a:latin typeface="Aptos"/>
              </a:rPr>
              <a:t>Cimahi</a:t>
            </a:r>
            <a:r>
              <a:rPr lang="en-ID" sz="1050" b="0" dirty="0">
                <a:solidFill>
                  <a:srgbClr val="696969"/>
                </a:solidFill>
                <a:latin typeface="Aptos"/>
              </a:rPr>
              <a:t> City.</a:t>
            </a:r>
            <a:endParaRPr sz="105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543800" y="2157984"/>
            <a:ext cx="3703320" cy="1188720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754112" y="2340864"/>
            <a:ext cx="1408176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700" b="1" dirty="0">
                <a:solidFill>
                  <a:srgbClr val="8F2D46"/>
                </a:solidFill>
                <a:latin typeface="Aptos"/>
              </a:rPr>
              <a:t>Objective</a:t>
            </a:r>
            <a:endParaRPr sz="170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54112" y="2660904"/>
            <a:ext cx="3108960" cy="57708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050" b="0" dirty="0">
                <a:solidFill>
                  <a:srgbClr val="696969"/>
                </a:solidFill>
                <a:latin typeface="Aptos"/>
              </a:rPr>
              <a:t>Developing a three-wheeled motorized garbage bin that is more damage-resistant and improves operator performance.</a:t>
            </a:r>
            <a:endParaRPr sz="105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00" y="3566160"/>
            <a:ext cx="3474720" cy="2846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250" b="1" dirty="0">
                <a:solidFill>
                  <a:srgbClr val="8F2D46"/>
                </a:solidFill>
                <a:latin typeface="Aptos"/>
              </a:rPr>
              <a:t>2. DATA COLLECTION TECHNIQUES</a:t>
            </a:r>
            <a:endParaRPr sz="125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85800" y="3913632"/>
            <a:ext cx="3063240" cy="12801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850392" y="4105656"/>
            <a:ext cx="411480" cy="411480"/>
          </a:xfrm>
          <a:prstGeom prst="ellipse">
            <a:avLst/>
          </a:prstGeom>
          <a:solidFill>
            <a:srgbClr val="8F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50392" y="4187952"/>
            <a:ext cx="411480" cy="137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99032" y="4050791"/>
            <a:ext cx="2057400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200" b="1" dirty="0">
                <a:solidFill>
                  <a:srgbClr val="373737"/>
                </a:solidFill>
                <a:latin typeface="Aptos"/>
              </a:rPr>
              <a:t>Observation</a:t>
            </a:r>
            <a:endParaRPr sz="120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68680" y="4553712"/>
            <a:ext cx="2651760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950" b="0" dirty="0">
                <a:solidFill>
                  <a:srgbClr val="696969"/>
                </a:solidFill>
                <a:latin typeface="Aptos"/>
              </a:rPr>
              <a:t>Observing the activities of sanitation workers for a day.</a:t>
            </a:r>
            <a:endParaRPr sz="95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005072" y="3913632"/>
            <a:ext cx="3063240" cy="12801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4169663" y="4105656"/>
            <a:ext cx="411480" cy="411480"/>
          </a:xfrm>
          <a:prstGeom prst="ellipse">
            <a:avLst/>
          </a:prstGeom>
          <a:solidFill>
            <a:srgbClr val="8F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169663" y="4187952"/>
            <a:ext cx="411480" cy="137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18304" y="4050791"/>
            <a:ext cx="2057400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200" b="1" dirty="0">
                <a:solidFill>
                  <a:srgbClr val="373737"/>
                </a:solidFill>
                <a:latin typeface="Aptos"/>
              </a:rPr>
              <a:t>Interview</a:t>
            </a:r>
            <a:endParaRPr sz="120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187952" y="4553712"/>
            <a:ext cx="2651760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950" b="0" dirty="0">
                <a:solidFill>
                  <a:srgbClr val="696969"/>
                </a:solidFill>
                <a:latin typeface="Aptos"/>
              </a:rPr>
              <a:t>The </a:t>
            </a:r>
            <a:r>
              <a:rPr lang="en-US" sz="950" b="0" dirty="0" err="1">
                <a:solidFill>
                  <a:srgbClr val="696969"/>
                </a:solidFill>
                <a:latin typeface="Aptos"/>
              </a:rPr>
              <a:t>Padasuka</a:t>
            </a:r>
            <a:r>
              <a:rPr lang="en-US" sz="950" b="0" dirty="0">
                <a:solidFill>
                  <a:srgbClr val="696969"/>
                </a:solidFill>
                <a:latin typeface="Aptos"/>
              </a:rPr>
              <a:t> Urban Village Secretary, to explore issues regarding waste management.</a:t>
            </a:r>
            <a:endParaRPr sz="95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7324344" y="3913632"/>
            <a:ext cx="3063240" cy="12801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7488936" y="4105656"/>
            <a:ext cx="411480" cy="411480"/>
          </a:xfrm>
          <a:prstGeom prst="ellipse">
            <a:avLst/>
          </a:prstGeom>
          <a:solidFill>
            <a:srgbClr val="8F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488936" y="4187952"/>
            <a:ext cx="411480" cy="137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37575" y="4050791"/>
            <a:ext cx="20574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373737"/>
                </a:solidFill>
                <a:latin typeface="Aptos"/>
              </a:rPr>
              <a:t>Existing Product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507223" y="4553712"/>
            <a:ext cx="2651760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950" b="0" dirty="0">
                <a:solidFill>
                  <a:srgbClr val="696969"/>
                </a:solidFill>
                <a:latin typeface="Aptos"/>
              </a:rPr>
              <a:t>Observing the sanitation vehicles used in the </a:t>
            </a:r>
            <a:r>
              <a:rPr lang="en-US" sz="950" b="0" dirty="0" err="1">
                <a:solidFill>
                  <a:srgbClr val="696969"/>
                </a:solidFill>
                <a:latin typeface="Aptos"/>
              </a:rPr>
              <a:t>Padasuka</a:t>
            </a:r>
            <a:r>
              <a:rPr lang="en-US" sz="950" b="0" dirty="0">
                <a:solidFill>
                  <a:srgbClr val="696969"/>
                </a:solidFill>
                <a:latin typeface="Aptos"/>
              </a:rPr>
              <a:t> area.</a:t>
            </a:r>
            <a:endParaRPr sz="950" b="0" dirty="0">
              <a:solidFill>
                <a:srgbClr val="696969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mplate ppt icade(3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1161288"/>
            <a:ext cx="1069848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2400" b="1" dirty="0">
                <a:solidFill>
                  <a:srgbClr val="8F2D46"/>
                </a:solidFill>
                <a:latin typeface="Aptos"/>
              </a:rPr>
              <a:t>Design &amp; Validation Process</a:t>
            </a:r>
            <a:endParaRPr sz="240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563624"/>
            <a:ext cx="10698480" cy="3000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350" b="1" dirty="0">
                <a:solidFill>
                  <a:srgbClr val="373737"/>
                </a:solidFill>
                <a:latin typeface="Aptos"/>
              </a:rPr>
              <a:t>User-</a:t>
            </a:r>
            <a:r>
              <a:rPr lang="en-ID" sz="1350" b="1" dirty="0" err="1">
                <a:solidFill>
                  <a:srgbClr val="373737"/>
                </a:solidFill>
                <a:latin typeface="Aptos"/>
              </a:rPr>
              <a:t>Centered</a:t>
            </a:r>
            <a:r>
              <a:rPr lang="en-ID" sz="1350" b="1" dirty="0">
                <a:solidFill>
                  <a:srgbClr val="373737"/>
                </a:solidFill>
                <a:latin typeface="Aptos"/>
              </a:rPr>
              <a:t> Design (UCD) → user needs → prototype → evaluation</a:t>
            </a:r>
            <a:endParaRPr sz="135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828800"/>
            <a:ext cx="2560320" cy="2846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250" b="1" dirty="0">
                <a:solidFill>
                  <a:srgbClr val="8F2D46"/>
                </a:solidFill>
                <a:latin typeface="Aptos"/>
              </a:rPr>
              <a:t>3. FOUR STAGES OF UCD</a:t>
            </a:r>
            <a:endParaRPr sz="125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85800" y="2176272"/>
            <a:ext cx="2468880" cy="138988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32104" y="2359152"/>
            <a:ext cx="384048" cy="384048"/>
          </a:xfrm>
          <a:prstGeom prst="ellipse">
            <a:avLst/>
          </a:prstGeom>
          <a:solidFill>
            <a:srgbClr val="8F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32104" y="2432304"/>
            <a:ext cx="384048" cy="1280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95144"/>
            <a:ext cx="160020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373737"/>
                </a:solidFill>
                <a:latin typeface="Aptos"/>
              </a:rPr>
              <a:t>Understand
Context of Use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852928"/>
            <a:ext cx="2103120" cy="3724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910" b="0" dirty="0">
                <a:solidFill>
                  <a:srgbClr val="696969"/>
                </a:solidFill>
                <a:latin typeface="Aptos"/>
              </a:rPr>
              <a:t>Understanding usage conditions through field observation.</a:t>
            </a:r>
            <a:endParaRPr sz="91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401568" y="2176272"/>
            <a:ext cx="2468880" cy="138988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3547872" y="2359152"/>
            <a:ext cx="384048" cy="384048"/>
          </a:xfrm>
          <a:prstGeom prst="ellipse">
            <a:avLst/>
          </a:prstGeom>
          <a:solidFill>
            <a:srgbClr val="8F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547872" y="2432304"/>
            <a:ext cx="384048" cy="1280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41648" y="2295144"/>
            <a:ext cx="160020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373737"/>
                </a:solidFill>
                <a:latin typeface="Aptos"/>
              </a:rPr>
              <a:t>Specify User
Requirements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66160" y="2852928"/>
            <a:ext cx="2103120" cy="23237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910" b="0" dirty="0">
                <a:solidFill>
                  <a:srgbClr val="696969"/>
                </a:solidFill>
                <a:latin typeface="Aptos"/>
              </a:rPr>
              <a:t>Identify user needs and problems.</a:t>
            </a:r>
            <a:endParaRPr sz="91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117336" y="2176272"/>
            <a:ext cx="2468880" cy="138988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6263640" y="2359152"/>
            <a:ext cx="384048" cy="384048"/>
          </a:xfrm>
          <a:prstGeom prst="ellipse">
            <a:avLst/>
          </a:prstGeom>
          <a:solidFill>
            <a:srgbClr val="8F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263640" y="2432304"/>
            <a:ext cx="384048" cy="1280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57416" y="2295144"/>
            <a:ext cx="160020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373737"/>
                </a:solidFill>
                <a:latin typeface="Aptos"/>
              </a:rPr>
              <a:t>Design
Solutions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81928" y="2852928"/>
            <a:ext cx="2103120" cy="3724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910" b="0" dirty="0">
                <a:solidFill>
                  <a:srgbClr val="696969"/>
                </a:solidFill>
                <a:latin typeface="Aptos"/>
              </a:rPr>
              <a:t>Brainstorming, alternative solutions, and prototype development.</a:t>
            </a:r>
            <a:endParaRPr sz="91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8833104" y="2176272"/>
            <a:ext cx="2468880" cy="138988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8979408" y="2359152"/>
            <a:ext cx="384048" cy="384048"/>
          </a:xfrm>
          <a:prstGeom prst="ellipse">
            <a:avLst/>
          </a:prstGeom>
          <a:solidFill>
            <a:srgbClr val="8F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979408" y="2432304"/>
            <a:ext cx="384048" cy="1280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73184" y="2295144"/>
            <a:ext cx="160020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373737"/>
                </a:solidFill>
                <a:latin typeface="Aptos"/>
              </a:rPr>
              <a:t>Evaluate Against
Requirements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7696" y="2852928"/>
            <a:ext cx="2103120" cy="3724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910" b="0" dirty="0">
                <a:solidFill>
                  <a:srgbClr val="696969"/>
                </a:solidFill>
                <a:latin typeface="Aptos"/>
              </a:rPr>
              <a:t>Prototype testing, feedback, and design improvements.</a:t>
            </a:r>
            <a:endParaRPr sz="91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5800" y="3785615"/>
            <a:ext cx="4114800" cy="2846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250" b="1" dirty="0">
                <a:solidFill>
                  <a:srgbClr val="8F2D46"/>
                </a:solidFill>
                <a:latin typeface="Aptos"/>
              </a:rPr>
              <a:t>4. EIGHT STAGES OF PRODUCT DESIGN</a:t>
            </a:r>
            <a:endParaRPr sz="125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685800" y="4133087"/>
            <a:ext cx="2395728" cy="621792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32104" y="4288536"/>
            <a:ext cx="228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8F2D46"/>
                </a:solidFill>
                <a:latin typeface="Aptos"/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61288" y="4307202"/>
            <a:ext cx="1737360" cy="2369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ID" sz="940" b="1" dirty="0">
                <a:solidFill>
                  <a:srgbClr val="373737"/>
                </a:solidFill>
                <a:latin typeface="Aptos"/>
              </a:rPr>
              <a:t>Analysis of similar products</a:t>
            </a:r>
            <a:endParaRPr sz="94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3383280" y="4133087"/>
            <a:ext cx="2395728" cy="621792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3529584" y="4288536"/>
            <a:ext cx="228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8F2D46"/>
                </a:solidFill>
                <a:latin typeface="Aptos"/>
              </a:rPr>
              <a:t>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58768" y="4307202"/>
            <a:ext cx="1737360" cy="2369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ID" sz="940" b="1" dirty="0">
                <a:solidFill>
                  <a:srgbClr val="373737"/>
                </a:solidFill>
                <a:latin typeface="Aptos"/>
              </a:rPr>
              <a:t>User needs analysis</a:t>
            </a:r>
            <a:endParaRPr sz="94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6080760" y="4133087"/>
            <a:ext cx="2395728" cy="621792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227064" y="4288536"/>
            <a:ext cx="228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8F2D46"/>
                </a:solidFill>
                <a:latin typeface="Aptos"/>
              </a:rPr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56248" y="4307202"/>
            <a:ext cx="1737360" cy="2369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ID" sz="940" b="1" dirty="0">
                <a:solidFill>
                  <a:srgbClr val="373737"/>
                </a:solidFill>
                <a:latin typeface="Aptos"/>
              </a:rPr>
              <a:t>Ideation</a:t>
            </a:r>
            <a:endParaRPr sz="94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8778240" y="4133087"/>
            <a:ext cx="2395728" cy="621792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924544" y="4288536"/>
            <a:ext cx="228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8F2D46"/>
                </a:solidFill>
                <a:latin typeface="Aptos"/>
              </a:rPr>
              <a:t>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253728" y="4233672"/>
            <a:ext cx="1737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ID" sz="940" b="1" dirty="0">
                <a:solidFill>
                  <a:srgbClr val="373737"/>
                </a:solidFill>
                <a:latin typeface="Aptos"/>
              </a:rPr>
              <a:t>Alternative</a:t>
            </a:r>
          </a:p>
          <a:p>
            <a:pPr algn="l"/>
            <a:r>
              <a:rPr lang="en-ID" sz="940" b="1" dirty="0">
                <a:solidFill>
                  <a:srgbClr val="373737"/>
                </a:solidFill>
                <a:latin typeface="Aptos"/>
              </a:rPr>
              <a:t>sketch</a:t>
            </a:r>
            <a:endParaRPr sz="94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685800" y="4919472"/>
            <a:ext cx="2395728" cy="621792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832104" y="5074920"/>
            <a:ext cx="228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8F2D46"/>
                </a:solidFill>
                <a:latin typeface="Aptos"/>
              </a:rPr>
              <a:t>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61288" y="5093586"/>
            <a:ext cx="1737360" cy="2369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ID" sz="940" b="1" dirty="0">
                <a:solidFill>
                  <a:srgbClr val="373737"/>
                </a:solidFill>
                <a:latin typeface="Aptos"/>
              </a:rPr>
              <a:t>Orthogonal view</a:t>
            </a:r>
            <a:endParaRPr sz="94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3383280" y="4919472"/>
            <a:ext cx="2395728" cy="621792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3529584" y="5074920"/>
            <a:ext cx="228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8F2D46"/>
                </a:solidFill>
                <a:latin typeface="Aptos"/>
              </a:rPr>
              <a:t>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858768" y="5020056"/>
            <a:ext cx="1737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40" b="1" dirty="0">
                <a:solidFill>
                  <a:srgbClr val="373737"/>
                </a:solidFill>
                <a:latin typeface="Aptos"/>
              </a:rPr>
              <a:t>3D
modelling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080760" y="4919472"/>
            <a:ext cx="2395728" cy="621792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227064" y="5074920"/>
            <a:ext cx="228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8F2D46"/>
                </a:solidFill>
                <a:latin typeface="Aptos"/>
              </a:rPr>
              <a:t>7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556248" y="5020056"/>
            <a:ext cx="1737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40" b="1" dirty="0">
                <a:solidFill>
                  <a:srgbClr val="373737"/>
                </a:solidFill>
                <a:latin typeface="Aptos"/>
              </a:rPr>
              <a:t>Prototyping
fiberglass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8778240" y="4919472"/>
            <a:ext cx="2395728" cy="621792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8924544" y="5074920"/>
            <a:ext cx="228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8F2D46"/>
                </a:solidFill>
                <a:latin typeface="Aptos"/>
              </a:rPr>
              <a:t>8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253728" y="5020056"/>
            <a:ext cx="1737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ID" sz="940" b="1" dirty="0">
                <a:solidFill>
                  <a:srgbClr val="373737"/>
                </a:solidFill>
                <a:latin typeface="Aptos"/>
              </a:rPr>
              <a:t>Evaluation &amp;</a:t>
            </a:r>
          </a:p>
          <a:p>
            <a:pPr algn="l"/>
            <a:r>
              <a:rPr lang="en-ID" sz="940" b="1" dirty="0">
                <a:solidFill>
                  <a:srgbClr val="373737"/>
                </a:solidFill>
                <a:latin typeface="Aptos"/>
              </a:rPr>
              <a:t>Improvement</a:t>
            </a:r>
            <a:endParaRPr sz="940" b="1" dirty="0">
              <a:solidFill>
                <a:srgbClr val="373737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mplate ppt icade(5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1152144"/>
            <a:ext cx="1069848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2400" b="1" dirty="0">
                <a:solidFill>
                  <a:srgbClr val="8F2D46"/>
                </a:solidFill>
                <a:latin typeface="Aptos"/>
              </a:rPr>
              <a:t>DEVELOPMENT OUTCOMES</a:t>
            </a:r>
            <a:endParaRPr sz="240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581912"/>
            <a:ext cx="10698480" cy="3000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350" b="1" dirty="0">
                <a:solidFill>
                  <a:srgbClr val="373737"/>
                </a:solidFill>
                <a:latin typeface="Aptos"/>
              </a:rPr>
              <a:t>Analysis of user needs and design concept for a three-wheeled motorcycle garbage bin</a:t>
            </a:r>
            <a:endParaRPr sz="135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828800"/>
            <a:ext cx="3200400" cy="2846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250" b="1" dirty="0">
                <a:solidFill>
                  <a:srgbClr val="8F2D46"/>
                </a:solidFill>
                <a:latin typeface="Aptos"/>
              </a:rPr>
              <a:t>1. USER PROFILE &amp; BEHAVIOR</a:t>
            </a:r>
            <a:endParaRPr sz="125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368296" y="2157984"/>
            <a:ext cx="2395728" cy="731520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459736" y="2295144"/>
            <a:ext cx="221284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8F2D46"/>
                </a:solidFill>
                <a:latin typeface="Aptos"/>
              </a:rPr>
              <a:t>30–50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59736" y="2532888"/>
            <a:ext cx="2212848" cy="2277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ID" sz="880" b="0" dirty="0">
                <a:solidFill>
                  <a:srgbClr val="696969"/>
                </a:solidFill>
                <a:latin typeface="Aptos"/>
              </a:rPr>
              <a:t>Years old</a:t>
            </a:r>
            <a:endParaRPr sz="88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93208" y="2157984"/>
            <a:ext cx="2395728" cy="731520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184648" y="2295144"/>
            <a:ext cx="221284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8F2D46"/>
                </a:solidFill>
                <a:latin typeface="Aptos"/>
              </a:rPr>
              <a:t>5×/minggu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84648" y="2532888"/>
            <a:ext cx="2212848" cy="2277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ID" sz="880" b="0" dirty="0">
                <a:solidFill>
                  <a:srgbClr val="696969"/>
                </a:solidFill>
                <a:latin typeface="Aptos"/>
              </a:rPr>
              <a:t>transport frequency</a:t>
            </a:r>
            <a:endParaRPr sz="88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790688" y="2157984"/>
            <a:ext cx="2395728" cy="731520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882128" y="2295144"/>
            <a:ext cx="221284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8F2D46"/>
                </a:solidFill>
                <a:latin typeface="Aptos"/>
              </a:rPr>
              <a:t>07.00–12.00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82128" y="2532888"/>
            <a:ext cx="2212848" cy="2277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ID" sz="880" b="0" dirty="0">
                <a:solidFill>
                  <a:srgbClr val="696969"/>
                </a:solidFill>
                <a:latin typeface="Aptos"/>
              </a:rPr>
              <a:t>observation period</a:t>
            </a:r>
            <a:endParaRPr sz="88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5800" y="3127248"/>
            <a:ext cx="2651760" cy="269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 dirty="0">
                <a:solidFill>
                  <a:srgbClr val="8F2D46"/>
                </a:solidFill>
                <a:latin typeface="Aptos"/>
              </a:rPr>
              <a:t>TEMUAN OBSERVASI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456432"/>
            <a:ext cx="2514600" cy="65836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95528" y="3575304"/>
            <a:ext cx="5943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8F2D46"/>
                </a:solidFill>
                <a:latin typeface="Aptos"/>
              </a:rPr>
              <a:t>07.00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63040" y="3529584"/>
            <a:ext cx="1600200" cy="2277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880" b="0" dirty="0">
                <a:solidFill>
                  <a:srgbClr val="696969"/>
                </a:solidFill>
                <a:latin typeface="Aptos"/>
              </a:rPr>
              <a:t>The tank is still empty.</a:t>
            </a:r>
            <a:endParaRPr sz="88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447288" y="3456432"/>
            <a:ext cx="2514600" cy="65836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3557016" y="3575304"/>
            <a:ext cx="5943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8F2D46"/>
                </a:solidFill>
                <a:latin typeface="Aptos"/>
              </a:rPr>
              <a:t>10.00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24528" y="3529584"/>
            <a:ext cx="1600200" cy="3631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880" b="0" dirty="0">
                <a:solidFill>
                  <a:srgbClr val="696969"/>
                </a:solidFill>
                <a:latin typeface="Aptos"/>
              </a:rPr>
              <a:t>Seepage of fluid began to be detected.</a:t>
            </a:r>
            <a:endParaRPr sz="88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208776" y="3456432"/>
            <a:ext cx="2514600" cy="65836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318504" y="3575304"/>
            <a:ext cx="5943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8F2D46"/>
                </a:solidFill>
                <a:latin typeface="Aptos"/>
              </a:rPr>
              <a:t>11.00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86016" y="3529584"/>
            <a:ext cx="1600200" cy="4985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880" b="0" dirty="0">
                <a:solidFill>
                  <a:srgbClr val="696969"/>
                </a:solidFill>
                <a:latin typeface="Aptos"/>
              </a:rPr>
              <a:t>Bin nearly full; organic and inorganic waste mixed together.</a:t>
            </a:r>
            <a:endParaRPr sz="88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8970264" y="3456432"/>
            <a:ext cx="2514600" cy="65836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9079992" y="3575304"/>
            <a:ext cx="5943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8F2D46"/>
                </a:solidFill>
                <a:latin typeface="Aptos"/>
              </a:rPr>
              <a:t>12.00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747504" y="3529584"/>
            <a:ext cx="1600200" cy="2277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880" b="0" dirty="0">
                <a:solidFill>
                  <a:srgbClr val="696969"/>
                </a:solidFill>
                <a:latin typeface="Aptos"/>
              </a:rPr>
              <a:t>Transportation complete</a:t>
            </a:r>
            <a:endParaRPr sz="88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85800" y="4343400"/>
            <a:ext cx="2286000" cy="269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150" b="1" dirty="0">
                <a:solidFill>
                  <a:srgbClr val="8F2D46"/>
                </a:solidFill>
                <a:latin typeface="Aptos"/>
              </a:rPr>
              <a:t>2. DESIGN REQUIREMENTS</a:t>
            </a:r>
            <a:endParaRPr sz="115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685800" y="4645152"/>
            <a:ext cx="3273552" cy="448056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795528" y="4695444"/>
            <a:ext cx="347472" cy="347472"/>
          </a:xfrm>
          <a:prstGeom prst="ellipse">
            <a:avLst/>
          </a:prstGeom>
          <a:solidFill>
            <a:srgbClr val="8F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95528" y="4768596"/>
            <a:ext cx="347472" cy="1188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52728" y="4736592"/>
            <a:ext cx="2560320" cy="2277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880" b="1" dirty="0">
                <a:solidFill>
                  <a:srgbClr val="373737"/>
                </a:solidFill>
                <a:latin typeface="Aptos"/>
              </a:rPr>
              <a:t>Retaining leachate / waste liquid</a:t>
            </a:r>
            <a:endParaRPr sz="88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4233672" y="4645152"/>
            <a:ext cx="3273552" cy="448056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4343400" y="4695444"/>
            <a:ext cx="347472" cy="347472"/>
          </a:xfrm>
          <a:prstGeom prst="ellipse">
            <a:avLst/>
          </a:prstGeom>
          <a:solidFill>
            <a:srgbClr val="8F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4343400" y="4768596"/>
            <a:ext cx="347472" cy="1188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800600" y="4736592"/>
            <a:ext cx="2560320" cy="2277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880" b="1" dirty="0">
                <a:solidFill>
                  <a:srgbClr val="373737"/>
                </a:solidFill>
                <a:latin typeface="Aptos"/>
              </a:rPr>
              <a:t>Strong &amp; corrosion-resistant</a:t>
            </a:r>
            <a:endParaRPr sz="88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7781544" y="4645152"/>
            <a:ext cx="3273552" cy="448056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/>
          <p:cNvSpPr/>
          <p:nvPr/>
        </p:nvSpPr>
        <p:spPr>
          <a:xfrm>
            <a:off x="7891271" y="4695444"/>
            <a:ext cx="347472" cy="347472"/>
          </a:xfrm>
          <a:prstGeom prst="ellipse">
            <a:avLst/>
          </a:prstGeom>
          <a:solidFill>
            <a:srgbClr val="8F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7891271" y="4768596"/>
            <a:ext cx="347472" cy="1188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348471" y="4736592"/>
            <a:ext cx="2560320" cy="2277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880" b="1" dirty="0">
                <a:solidFill>
                  <a:srgbClr val="373737"/>
                </a:solidFill>
                <a:latin typeface="Aptos"/>
              </a:rPr>
              <a:t>Easy to clean</a:t>
            </a:r>
            <a:endParaRPr sz="88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685800" y="5221224"/>
            <a:ext cx="5047488" cy="448056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/>
          <p:cNvSpPr/>
          <p:nvPr/>
        </p:nvSpPr>
        <p:spPr>
          <a:xfrm>
            <a:off x="795528" y="5271516"/>
            <a:ext cx="347472" cy="347472"/>
          </a:xfrm>
          <a:prstGeom prst="ellipse">
            <a:avLst/>
          </a:prstGeom>
          <a:solidFill>
            <a:srgbClr val="8F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95528" y="5344668"/>
            <a:ext cx="347472" cy="1188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252728" y="5312664"/>
            <a:ext cx="4334255" cy="2277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880" b="1" dirty="0">
                <a:solidFill>
                  <a:srgbClr val="373737"/>
                </a:solidFill>
                <a:latin typeface="Aptos"/>
              </a:rPr>
              <a:t>Organic–inorganic–hazardous waste segregation</a:t>
            </a:r>
            <a:endParaRPr sz="88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4233672" y="5221224"/>
            <a:ext cx="5047488" cy="448056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/>
          <p:cNvSpPr/>
          <p:nvPr/>
        </p:nvSpPr>
        <p:spPr>
          <a:xfrm>
            <a:off x="4343400" y="5271516"/>
            <a:ext cx="347472" cy="347472"/>
          </a:xfrm>
          <a:prstGeom prst="ellipse">
            <a:avLst/>
          </a:prstGeom>
          <a:solidFill>
            <a:srgbClr val="8F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4343400" y="5344668"/>
            <a:ext cx="347472" cy="1188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800600" y="5312664"/>
            <a:ext cx="4334255" cy="2277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880" b="1" dirty="0">
                <a:solidFill>
                  <a:srgbClr val="373737"/>
                </a:solidFill>
                <a:latin typeface="Aptos"/>
              </a:rPr>
              <a:t>Easier access for waste entry and exit.</a:t>
            </a:r>
            <a:endParaRPr sz="88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685800" y="5989320"/>
            <a:ext cx="10561320" cy="484632"/>
          </a:xfrm>
          <a:prstGeom prst="roundRect">
            <a:avLst/>
          </a:prstGeom>
          <a:solidFill>
            <a:srgbClr val="8F2D46"/>
          </a:solidFill>
          <a:ln w="10160">
            <a:solidFill>
              <a:srgbClr val="8F2D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877824" y="6117336"/>
            <a:ext cx="905256" cy="2337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919" b="1" dirty="0">
                <a:solidFill>
                  <a:srgbClr val="FFFFFF"/>
                </a:solidFill>
                <a:latin typeface="Aptos"/>
              </a:rPr>
              <a:t>CONCEPT</a:t>
            </a:r>
            <a:endParaRPr sz="919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783080" y="6080760"/>
            <a:ext cx="9098280" cy="24917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1019" b="1" dirty="0">
                <a:solidFill>
                  <a:srgbClr val="FFFFFF"/>
                </a:solidFill>
                <a:latin typeface="Aptos"/>
              </a:rPr>
              <a:t>Trapezoidal • yellow • fiberglass • sorting partition • drainage • easy access</a:t>
            </a:r>
            <a:endParaRPr sz="1019" b="1" dirty="0">
              <a:solidFill>
                <a:srgbClr val="FFFFFF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mplate ppt icade(5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1115568"/>
            <a:ext cx="1069848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2400" b="1" dirty="0">
                <a:solidFill>
                  <a:srgbClr val="8F2D46"/>
                </a:solidFill>
                <a:latin typeface="Aptos"/>
              </a:rPr>
              <a:t>Solution &amp; Prototype Development</a:t>
            </a:r>
            <a:endParaRPr sz="240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545336"/>
            <a:ext cx="10698480" cy="3000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350" b="1" dirty="0">
                <a:solidFill>
                  <a:srgbClr val="373737"/>
                </a:solidFill>
                <a:latin typeface="Aptos"/>
              </a:rPr>
              <a:t>From concept exploration to fiberglass prototype</a:t>
            </a:r>
            <a:endParaRPr sz="135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38728" y="2353961"/>
            <a:ext cx="3108960" cy="2846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250" b="1" dirty="0">
                <a:solidFill>
                  <a:srgbClr val="8F2D46"/>
                </a:solidFill>
                <a:latin typeface="Aptos"/>
              </a:rPr>
              <a:t>3. Design Development Process</a:t>
            </a:r>
            <a:endParaRPr sz="125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580376" y="1014984"/>
            <a:ext cx="1325880" cy="265176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653528" y="1060704"/>
            <a:ext cx="237744" cy="137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1">
                <a:solidFill>
                  <a:srgbClr val="8F2D46"/>
                </a:solidFill>
                <a:latin typeface="Apto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00416" y="1042416"/>
            <a:ext cx="932688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19" b="1" dirty="0">
                <a:solidFill>
                  <a:srgbClr val="373737"/>
                </a:solidFill>
                <a:latin typeface="Aptos"/>
              </a:rPr>
              <a:t>Mind map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933688" y="1014984"/>
            <a:ext cx="1143000" cy="265176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006840" y="1060704"/>
            <a:ext cx="237744" cy="137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1">
                <a:solidFill>
                  <a:srgbClr val="8F2D46"/>
                </a:solidFill>
                <a:latin typeface="Apto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53728" y="1042416"/>
            <a:ext cx="932688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19" b="1">
                <a:solidFill>
                  <a:srgbClr val="373737"/>
                </a:solidFill>
                <a:latin typeface="Aptos"/>
              </a:rPr>
              <a:t>Moodboard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113264" y="1014984"/>
            <a:ext cx="1143000" cy="301752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186416" y="1060704"/>
            <a:ext cx="237744" cy="137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1">
                <a:solidFill>
                  <a:srgbClr val="8F2D46"/>
                </a:solidFill>
                <a:latin typeface="Aptos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33303" y="1005840"/>
            <a:ext cx="932688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19" b="1" dirty="0">
                <a:solidFill>
                  <a:srgbClr val="373737"/>
                </a:solidFill>
                <a:latin typeface="Aptos"/>
              </a:rPr>
              <a:t>Blocking system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74536" y="1389888"/>
            <a:ext cx="1139952" cy="402336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647688" y="1499616"/>
            <a:ext cx="237744" cy="137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1">
                <a:solidFill>
                  <a:srgbClr val="8F2D46"/>
                </a:solidFill>
                <a:latin typeface="Aptos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94575" y="1481328"/>
            <a:ext cx="905257" cy="34445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ID" sz="819" b="1" dirty="0">
                <a:solidFill>
                  <a:srgbClr val="373737"/>
                </a:solidFill>
                <a:latin typeface="Aptos"/>
              </a:rPr>
              <a:t>Alternative sketches</a:t>
            </a:r>
            <a:endParaRPr sz="819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772400" y="1389888"/>
            <a:ext cx="1139952" cy="402336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845552" y="1499616"/>
            <a:ext cx="237744" cy="137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1">
                <a:solidFill>
                  <a:srgbClr val="8F2D46"/>
                </a:solidFill>
                <a:latin typeface="Aptos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92439" y="1481328"/>
            <a:ext cx="932688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19" b="1">
                <a:solidFill>
                  <a:srgbClr val="373737"/>
                </a:solidFill>
                <a:latin typeface="Aptos"/>
              </a:rPr>
              <a:t>Orthogonal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988552" y="1389888"/>
            <a:ext cx="1139952" cy="402336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061704" y="1499616"/>
            <a:ext cx="237744" cy="137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1" dirty="0">
                <a:solidFill>
                  <a:srgbClr val="8F2D46"/>
                </a:solidFill>
                <a:latin typeface="Aptos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08592" y="1481328"/>
            <a:ext cx="932688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19" b="1">
                <a:solidFill>
                  <a:srgbClr val="373737"/>
                </a:solidFill>
                <a:latin typeface="Aptos"/>
              </a:rPr>
              <a:t>3D exploded view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204704" y="1389888"/>
            <a:ext cx="1139952" cy="402336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0277856" y="1499616"/>
            <a:ext cx="237744" cy="137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50" b="1" dirty="0">
                <a:solidFill>
                  <a:srgbClr val="8F2D46"/>
                </a:solidFill>
                <a:latin typeface="Aptos"/>
              </a:rPr>
              <a:t>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524744" y="1481328"/>
            <a:ext cx="932688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19" b="1">
                <a:solidFill>
                  <a:srgbClr val="373737"/>
                </a:solidFill>
                <a:latin typeface="Aptos"/>
              </a:rPr>
              <a:t>Prototyping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221675" y="3021001"/>
            <a:ext cx="2157984" cy="3931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2431987" y="3011857"/>
            <a:ext cx="15087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1">
                <a:solidFill>
                  <a:srgbClr val="8F2D46"/>
                </a:solidFill>
                <a:latin typeface="Aptos"/>
              </a:rPr>
              <a:t>BLOCKING SYSTEM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30819" y="3176449"/>
            <a:ext cx="2697480" cy="2200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830" b="0" dirty="0">
                <a:solidFill>
                  <a:srgbClr val="696969"/>
                </a:solidFill>
                <a:latin typeface="Aptos"/>
              </a:rPr>
              <a:t>access • weight distribution • maintenance</a:t>
            </a:r>
            <a:endParaRPr sz="83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5354997" y="3045004"/>
            <a:ext cx="1865377" cy="58521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5565309" y="3173020"/>
            <a:ext cx="1417320" cy="23852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ID" sz="950" b="1" dirty="0">
                <a:solidFill>
                  <a:srgbClr val="8F2D46"/>
                </a:solidFill>
                <a:latin typeface="Aptos"/>
              </a:rPr>
              <a:t>SKETCH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565309" y="3392476"/>
            <a:ext cx="2697480" cy="2200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830" b="0" dirty="0">
                <a:solidFill>
                  <a:srgbClr val="696969"/>
                </a:solidFill>
                <a:latin typeface="Aptos"/>
              </a:rPr>
              <a:t>function • aesthetics • use</a:t>
            </a:r>
            <a:endParaRPr sz="83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7306056" y="4608576"/>
            <a:ext cx="3739896" cy="987552"/>
          </a:xfrm>
          <a:prstGeom prst="roundRect">
            <a:avLst/>
          </a:prstGeom>
          <a:solidFill>
            <a:srgbClr val="8F2D46"/>
          </a:solidFill>
          <a:ln w="10160">
            <a:solidFill>
              <a:srgbClr val="8F2D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7516368" y="4764024"/>
            <a:ext cx="1691640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950" b="1" dirty="0">
                <a:solidFill>
                  <a:srgbClr val="FFFFFF"/>
                </a:solidFill>
                <a:latin typeface="Aptos"/>
              </a:rPr>
              <a:t>SELECTED DESIGN FEATURES</a:t>
            </a:r>
            <a:endParaRPr sz="95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516368" y="5047488"/>
            <a:ext cx="3246120" cy="3752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919" b="1" dirty="0">
                <a:solidFill>
                  <a:srgbClr val="FFFFFF"/>
                </a:solidFill>
                <a:latin typeface="Aptos"/>
              </a:rPr>
              <a:t>Trapezoid • side door • central partition • drainage • easy access</a:t>
            </a:r>
            <a:endParaRPr sz="919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85800" y="3950208"/>
            <a:ext cx="29260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dirty="0">
                <a:solidFill>
                  <a:srgbClr val="8F2D46"/>
                </a:solidFill>
                <a:latin typeface="Aptos"/>
              </a:rPr>
              <a:t>4. PROTOTYPE FIBERGLASS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85800" y="4279392"/>
            <a:ext cx="1389888" cy="448056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740664" y="4270248"/>
            <a:ext cx="12801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50" b="1">
                <a:solidFill>
                  <a:srgbClr val="8F2D46"/>
                </a:solidFill>
                <a:latin typeface="Aptos"/>
              </a:rPr>
              <a:t>1.787 mm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81228" y="4782312"/>
            <a:ext cx="1389888" cy="466344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736092" y="4782312"/>
            <a:ext cx="12801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50" b="1" dirty="0">
                <a:solidFill>
                  <a:srgbClr val="8F2D46"/>
                </a:solidFill>
                <a:latin typeface="Aptos"/>
              </a:rPr>
              <a:t>1.200 mm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85800" y="5303520"/>
            <a:ext cx="1389888" cy="448056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740664" y="5303520"/>
            <a:ext cx="12801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50" b="1" dirty="0">
                <a:solidFill>
                  <a:srgbClr val="8F2D46"/>
                </a:solidFill>
                <a:latin typeface="Aptos"/>
              </a:rPr>
              <a:t>1.000 mm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61288" y="5806440"/>
            <a:ext cx="5303520" cy="2539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dirty="0">
                <a:solidFill>
                  <a:srgbClr val="373737"/>
                </a:solidFill>
                <a:latin typeface="Aptos"/>
              </a:rPr>
              <a:t>MOULDING  → </a:t>
            </a:r>
            <a:r>
              <a:rPr lang="en-US" sz="1050" b="1" dirty="0">
                <a:solidFill>
                  <a:srgbClr val="373737"/>
                </a:solidFill>
                <a:latin typeface="Aptos"/>
              </a:rPr>
              <a:t>LAMINATING  </a:t>
            </a:r>
            <a:r>
              <a:rPr sz="1050" b="1" dirty="0">
                <a:solidFill>
                  <a:srgbClr val="373737"/>
                </a:solidFill>
                <a:latin typeface="Aptos"/>
              </a:rPr>
              <a:t>→  ASSEMBLING  →  FINISHING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85800" y="6263640"/>
            <a:ext cx="10561320" cy="530352"/>
          </a:xfrm>
          <a:prstGeom prst="roundRect">
            <a:avLst/>
          </a:prstGeom>
          <a:solidFill>
            <a:srgbClr val="8F2D46"/>
          </a:solidFill>
          <a:ln w="10160">
            <a:solidFill>
              <a:srgbClr val="8F2D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896112" y="6428232"/>
            <a:ext cx="1143000" cy="1554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30" b="1">
                <a:solidFill>
                  <a:srgbClr val="FFFFFF"/>
                </a:solidFill>
                <a:latin typeface="Aptos"/>
              </a:rPr>
              <a:t>BIAYA PRODUKSI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194560" y="6382512"/>
            <a:ext cx="85953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19" b="0" dirty="0">
                <a:solidFill>
                  <a:srgbClr val="FFFFFF"/>
                </a:solidFill>
                <a:latin typeface="Aptos"/>
              </a:rPr>
              <a:t>Belum </a:t>
            </a:r>
            <a:r>
              <a:rPr sz="919" b="0" dirty="0" err="1">
                <a:solidFill>
                  <a:srgbClr val="FFFFFF"/>
                </a:solidFill>
                <a:latin typeface="Aptos"/>
              </a:rPr>
              <a:t>terdapat</a:t>
            </a:r>
            <a:r>
              <a:rPr sz="919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919" b="0" dirty="0" err="1">
                <a:solidFill>
                  <a:srgbClr val="FFFFFF"/>
                </a:solidFill>
                <a:latin typeface="Aptos"/>
              </a:rPr>
              <a:t>rincian</a:t>
            </a:r>
            <a:r>
              <a:rPr sz="919" b="0" dirty="0">
                <a:solidFill>
                  <a:srgbClr val="FFFFFF"/>
                </a:solidFill>
                <a:latin typeface="Aptos"/>
              </a:rPr>
              <a:t> nominal </a:t>
            </a:r>
            <a:r>
              <a:rPr sz="919" b="0" dirty="0" err="1">
                <a:solidFill>
                  <a:srgbClr val="FFFFFF"/>
                </a:solidFill>
                <a:latin typeface="Aptos"/>
              </a:rPr>
              <a:t>biaya</a:t>
            </a:r>
            <a:r>
              <a:rPr sz="919" b="0" dirty="0">
                <a:solidFill>
                  <a:srgbClr val="FFFFFF"/>
                </a:solidFill>
                <a:latin typeface="Aptos"/>
              </a:rPr>
              <a:t> pada data yang </a:t>
            </a:r>
            <a:r>
              <a:rPr sz="919" b="0" dirty="0" err="1">
                <a:solidFill>
                  <a:srgbClr val="FFFFFF"/>
                </a:solidFill>
                <a:latin typeface="Aptos"/>
              </a:rPr>
              <a:t>diberikan</a:t>
            </a:r>
            <a:r>
              <a:rPr sz="919" b="0" dirty="0">
                <a:solidFill>
                  <a:srgbClr val="FFFFFF"/>
                </a:solidFill>
                <a:latin typeface="Aptos"/>
              </a:rPr>
              <a:t>; </a:t>
            </a:r>
            <a:r>
              <a:rPr sz="919" b="0" dirty="0" err="1">
                <a:solidFill>
                  <a:srgbClr val="FFFFFF"/>
                </a:solidFill>
                <a:latin typeface="Aptos"/>
              </a:rPr>
              <a:t>dapat</a:t>
            </a:r>
            <a:r>
              <a:rPr sz="919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919" b="0" dirty="0" err="1">
                <a:solidFill>
                  <a:srgbClr val="FFFFFF"/>
                </a:solidFill>
                <a:latin typeface="Aptos"/>
              </a:rPr>
              <a:t>ditambahkan</a:t>
            </a:r>
            <a:r>
              <a:rPr sz="919" b="0" dirty="0">
                <a:solidFill>
                  <a:srgbClr val="FFFFFF"/>
                </a:solidFill>
                <a:latin typeface="Aptos"/>
              </a:rPr>
              <a:t> pada </a:t>
            </a:r>
            <a:r>
              <a:rPr sz="919" b="0" dirty="0" err="1">
                <a:solidFill>
                  <a:srgbClr val="FFFFFF"/>
                </a:solidFill>
                <a:latin typeface="Aptos"/>
              </a:rPr>
              <a:t>versi</a:t>
            </a:r>
            <a:r>
              <a:rPr sz="919" b="0" dirty="0">
                <a:solidFill>
                  <a:srgbClr val="FFFFFF"/>
                </a:solidFill>
                <a:latin typeface="Aptos"/>
              </a:rPr>
              <a:t> final.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20C4C97D-9046-2C38-AA29-AB6059A70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250" y="1836915"/>
            <a:ext cx="3682409" cy="2707653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3F257ADF-5B18-9626-5884-F7CBA1D6D6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0743" y="3515381"/>
            <a:ext cx="2358864" cy="23064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mplate ppt icade(5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1115568"/>
            <a:ext cx="1069848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2400" b="1" dirty="0">
                <a:solidFill>
                  <a:srgbClr val="8F2D46"/>
                </a:solidFill>
                <a:latin typeface="Aptos"/>
              </a:rPr>
              <a:t>Prototype Evaluation &amp; Validation</a:t>
            </a:r>
            <a:endParaRPr sz="240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360920" y="2194560"/>
            <a:ext cx="3886200" cy="1005840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571231" y="2359152"/>
            <a:ext cx="1234440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950" b="1" dirty="0">
                <a:solidFill>
                  <a:srgbClr val="8F2D46"/>
                </a:solidFill>
                <a:latin typeface="Aptos"/>
              </a:rPr>
              <a:t>EVALUATION RESULTS</a:t>
            </a:r>
            <a:endParaRPr sz="95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71231" y="2624328"/>
            <a:ext cx="3429000" cy="52168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930" b="0" dirty="0">
                <a:solidFill>
                  <a:srgbClr val="696969"/>
                </a:solidFill>
                <a:latin typeface="Aptos"/>
              </a:rPr>
              <a:t>The dimensions are sufficient to accommodate the intended types of waste; fiberglass is considered a suitable alternative to iron, offering comparable durability.</a:t>
            </a:r>
            <a:endParaRPr sz="93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360920" y="3401568"/>
            <a:ext cx="3886200" cy="10241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571231" y="3557016"/>
            <a:ext cx="1600200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950" b="1" dirty="0">
                <a:solidFill>
                  <a:srgbClr val="8F2D46"/>
                </a:solidFill>
                <a:latin typeface="Aptos"/>
              </a:rPr>
              <a:t>ADVANTAGES OF THE PROTOTYPE</a:t>
            </a:r>
            <a:endParaRPr sz="95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71231" y="3822191"/>
            <a:ext cx="3200400" cy="6581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919" b="0" dirty="0">
                <a:solidFill>
                  <a:srgbClr val="373737"/>
                </a:solidFill>
                <a:latin typeface="Aptos"/>
              </a:rPr>
              <a:t>• Trapezoidal shape</a:t>
            </a:r>
          </a:p>
          <a:p>
            <a:pPr algn="l"/>
            <a:r>
              <a:rPr lang="en-ID" sz="919" b="0" dirty="0">
                <a:solidFill>
                  <a:srgbClr val="373737"/>
                </a:solidFill>
                <a:latin typeface="Aptos"/>
              </a:rPr>
              <a:t>• Sorting partition</a:t>
            </a:r>
          </a:p>
          <a:p>
            <a:pPr algn="l"/>
            <a:r>
              <a:rPr lang="en-ID" sz="919" b="0" dirty="0">
                <a:solidFill>
                  <a:srgbClr val="373737"/>
                </a:solidFill>
                <a:latin typeface="Aptos"/>
              </a:rPr>
              <a:t>• Drainage</a:t>
            </a:r>
          </a:p>
          <a:p>
            <a:pPr algn="l"/>
            <a:r>
              <a:rPr lang="en-ID" sz="919" b="0" dirty="0">
                <a:solidFill>
                  <a:srgbClr val="373737"/>
                </a:solidFill>
                <a:latin typeface="Aptos"/>
              </a:rPr>
              <a:t>• User access</a:t>
            </a:r>
            <a:endParaRPr sz="919" b="0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360920" y="4626864"/>
            <a:ext cx="3886200" cy="1005840"/>
          </a:xfrm>
          <a:prstGeom prst="roundRect">
            <a:avLst/>
          </a:prstGeom>
          <a:solidFill>
            <a:srgbClr val="8F2D46"/>
          </a:solidFill>
          <a:ln w="10160">
            <a:solidFill>
              <a:srgbClr val="8F2D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571231" y="4782312"/>
            <a:ext cx="1828800" cy="23852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950" b="1" dirty="0">
                <a:solidFill>
                  <a:srgbClr val="FFFFFF"/>
                </a:solidFill>
                <a:latin typeface="Aptos"/>
              </a:rPr>
              <a:t>Development Input</a:t>
            </a:r>
            <a:endParaRPr sz="95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71231" y="5047488"/>
            <a:ext cx="333756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900" b="0" dirty="0">
                <a:solidFill>
                  <a:srgbClr val="FFFFFF"/>
                </a:solidFill>
                <a:latin typeface="Aptos"/>
              </a:rPr>
              <a:t>1. Add a rear door to make it easier to remove trash.</a:t>
            </a:r>
          </a:p>
          <a:p>
            <a:pPr algn="l"/>
            <a:r>
              <a:rPr lang="en-US" sz="900" b="0" dirty="0">
                <a:solidFill>
                  <a:srgbClr val="FFFFFF"/>
                </a:solidFill>
                <a:latin typeface="Aptos"/>
              </a:rPr>
              <a:t>2. Add a rear tire fender to prevent dirt from hitting the tub.</a:t>
            </a:r>
            <a:endParaRPr sz="90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85800" y="6144768"/>
            <a:ext cx="10561320" cy="384048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6245352"/>
            <a:ext cx="10195560" cy="2337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919" b="1" dirty="0">
                <a:solidFill>
                  <a:srgbClr val="373737"/>
                </a:solidFill>
                <a:latin typeface="Aptos"/>
              </a:rPr>
              <a:t>CONCLUSION: The trapezoidal fiberglass prototype integrates sorting, drainage, and access to support transport efficiency.</a:t>
            </a:r>
            <a:endParaRPr sz="919" b="1" dirty="0">
              <a:solidFill>
                <a:srgbClr val="373737"/>
              </a:solidFill>
              <a:latin typeface="Aptos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CF6B0D0-B39D-8538-983B-34BEB3F7A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4970" y="2157633"/>
            <a:ext cx="4437603" cy="338591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mplate ppt icade(7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1124712"/>
            <a:ext cx="3657600" cy="4770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2500" b="1" dirty="0">
                <a:solidFill>
                  <a:srgbClr val="8F2D46"/>
                </a:solidFill>
                <a:latin typeface="Aptos"/>
              </a:rPr>
              <a:t>CONCLUSION</a:t>
            </a:r>
            <a:endParaRPr sz="250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563624"/>
            <a:ext cx="1051560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350" b="1" dirty="0">
                <a:solidFill>
                  <a:srgbClr val="373737"/>
                </a:solidFill>
                <a:latin typeface="Aptos"/>
              </a:rPr>
              <a:t>Final design of a three-wheeled motorcycle waste bin based on the needs of sanitation workers.</a:t>
            </a:r>
            <a:endParaRPr sz="135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85800" y="1847088"/>
            <a:ext cx="3337560" cy="1325880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2029968"/>
            <a:ext cx="201168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000" b="1" dirty="0">
                <a:solidFill>
                  <a:srgbClr val="8F2D46"/>
                </a:solidFill>
                <a:latin typeface="Aptos"/>
              </a:rPr>
              <a:t>KEY ISSUES</a:t>
            </a:r>
            <a:endParaRPr sz="100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6112" y="2359152"/>
            <a:ext cx="2852928" cy="57708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050" b="0" dirty="0">
                <a:solidFill>
                  <a:srgbClr val="373737"/>
                </a:solidFill>
                <a:latin typeface="Aptos"/>
              </a:rPr>
              <a:t>The container is prone to corrosion → suboptimal for holding liquid waste → poses a risk of liquid spilling onto the road.</a:t>
            </a:r>
            <a:endParaRPr sz="1050" b="0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187952" y="1847088"/>
            <a:ext cx="3337560" cy="1325880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398264" y="2029968"/>
            <a:ext cx="201168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000" b="1" dirty="0">
                <a:solidFill>
                  <a:srgbClr val="8F2D46"/>
                </a:solidFill>
                <a:latin typeface="Aptos"/>
              </a:rPr>
              <a:t>DESIGN REQUIREMENTS</a:t>
            </a:r>
            <a:endParaRPr sz="100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98264" y="2331720"/>
            <a:ext cx="2761488" cy="87652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019" b="0" dirty="0">
                <a:solidFill>
                  <a:srgbClr val="373737"/>
                </a:solidFill>
                <a:latin typeface="Aptos"/>
              </a:rPr>
              <a:t>• Corrosion-resistant</a:t>
            </a:r>
          </a:p>
          <a:p>
            <a:pPr algn="l"/>
            <a:r>
              <a:rPr lang="en-US" sz="1019" b="0" dirty="0">
                <a:solidFill>
                  <a:srgbClr val="373737"/>
                </a:solidFill>
                <a:latin typeface="Aptos"/>
              </a:rPr>
              <a:t>• Segregation of organic, inorganic, and hazardous (B3) waste</a:t>
            </a:r>
          </a:p>
          <a:p>
            <a:pPr algn="l"/>
            <a:r>
              <a:rPr lang="en-US" sz="1019" b="0" dirty="0">
                <a:solidFill>
                  <a:srgbClr val="373737"/>
                </a:solidFill>
                <a:latin typeface="Aptos"/>
              </a:rPr>
              <a:t>• Container lid</a:t>
            </a:r>
          </a:p>
          <a:p>
            <a:pPr algn="l"/>
            <a:r>
              <a:rPr lang="en-US" sz="1019" b="0" dirty="0">
                <a:solidFill>
                  <a:srgbClr val="373737"/>
                </a:solidFill>
                <a:latin typeface="Aptos"/>
              </a:rPr>
              <a:t>• Liquid management</a:t>
            </a:r>
            <a:endParaRPr sz="1019" b="0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690104" y="1847088"/>
            <a:ext cx="3557016" cy="1325880"/>
          </a:xfrm>
          <a:prstGeom prst="roundRect">
            <a:avLst/>
          </a:prstGeom>
          <a:solidFill>
            <a:srgbClr val="8F2D46"/>
          </a:solidFill>
          <a:ln w="10160">
            <a:solidFill>
              <a:srgbClr val="8F2D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909560" y="2029968"/>
            <a:ext cx="19202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000" b="1" dirty="0">
                <a:solidFill>
                  <a:srgbClr val="FFFFFF"/>
                </a:solidFill>
                <a:latin typeface="Aptos"/>
              </a:rPr>
              <a:t>DESIGN OUTCOME</a:t>
            </a:r>
            <a:endParaRPr sz="10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09560" y="2350008"/>
            <a:ext cx="301752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050" b="1" dirty="0">
                <a:solidFill>
                  <a:srgbClr val="FFFFFF"/>
                </a:solidFill>
                <a:latin typeface="Aptos"/>
              </a:rPr>
              <a:t>Fiberglass three-wheeler cargo bed featuring sorting partitions and a drainage system.</a:t>
            </a:r>
            <a:endParaRPr sz="105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800" y="3456432"/>
            <a:ext cx="2560320" cy="2846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250" b="1" dirty="0">
                <a:solidFill>
                  <a:srgbClr val="8F2D46"/>
                </a:solidFill>
                <a:latin typeface="Aptos"/>
              </a:rPr>
              <a:t>KEY PRODUCT FEATURES</a:t>
            </a:r>
            <a:endParaRPr sz="1250" b="1" dirty="0">
              <a:solidFill>
                <a:srgbClr val="8F2D46"/>
              </a:solidFill>
              <a:latin typeface="Apto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85800" y="3822191"/>
            <a:ext cx="2395728" cy="10972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32104" y="4005072"/>
            <a:ext cx="365760" cy="365760"/>
          </a:xfrm>
          <a:prstGeom prst="ellipse">
            <a:avLst/>
          </a:prstGeom>
          <a:solidFill>
            <a:srgbClr val="8F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32104" y="4078224"/>
            <a:ext cx="365760" cy="1188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07592" y="3968496"/>
            <a:ext cx="1554480" cy="2539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050" b="1" dirty="0">
                <a:solidFill>
                  <a:srgbClr val="373737"/>
                </a:solidFill>
                <a:latin typeface="Aptos"/>
              </a:rPr>
              <a:t>Sorting partition</a:t>
            </a:r>
            <a:endParaRPr sz="105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07592" y="4279392"/>
            <a:ext cx="1554480" cy="4985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880" b="0" dirty="0">
                <a:solidFill>
                  <a:srgbClr val="696969"/>
                </a:solidFill>
                <a:latin typeface="Aptos"/>
              </a:rPr>
              <a:t>Organic • Inorganic • Hazardous and Toxic Waste (B3)</a:t>
            </a:r>
            <a:endParaRPr sz="88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383280" y="3822191"/>
            <a:ext cx="2395728" cy="10972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3529584" y="4005072"/>
            <a:ext cx="365760" cy="365760"/>
          </a:xfrm>
          <a:prstGeom prst="ellipse">
            <a:avLst/>
          </a:prstGeom>
          <a:solidFill>
            <a:srgbClr val="8F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529584" y="4078224"/>
            <a:ext cx="365760" cy="1188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005072" y="3968496"/>
            <a:ext cx="1554480" cy="2539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050" b="1" dirty="0">
                <a:solidFill>
                  <a:srgbClr val="373737"/>
                </a:solidFill>
                <a:latin typeface="Aptos"/>
              </a:rPr>
              <a:t>Drainage</a:t>
            </a:r>
            <a:endParaRPr sz="105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05072" y="4279392"/>
            <a:ext cx="1554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880" b="0" dirty="0">
                <a:solidFill>
                  <a:srgbClr val="696969"/>
                </a:solidFill>
                <a:latin typeface="Aptos"/>
              </a:rPr>
              <a:t>Managing residual water/liquid</a:t>
            </a:r>
            <a:endParaRPr sz="88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080760" y="3822191"/>
            <a:ext cx="2395728" cy="10972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6227064" y="4005072"/>
            <a:ext cx="365760" cy="365760"/>
          </a:xfrm>
          <a:prstGeom prst="ellipse">
            <a:avLst/>
          </a:prstGeom>
          <a:solidFill>
            <a:srgbClr val="8F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227064" y="4078224"/>
            <a:ext cx="365760" cy="1188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02552" y="3968496"/>
            <a:ext cx="15544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373737"/>
                </a:solidFill>
                <a:latin typeface="Aptos"/>
              </a:rPr>
              <a:t>Fiberglass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02552" y="4279392"/>
            <a:ext cx="1554480" cy="2277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880" b="0" dirty="0">
                <a:solidFill>
                  <a:srgbClr val="696969"/>
                </a:solidFill>
                <a:latin typeface="Aptos"/>
              </a:rPr>
              <a:t>More corrosion-resistant</a:t>
            </a:r>
            <a:endParaRPr sz="88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8778240" y="3822191"/>
            <a:ext cx="2395728" cy="10972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8924544" y="4005072"/>
            <a:ext cx="365760" cy="365760"/>
          </a:xfrm>
          <a:prstGeom prst="ellipse">
            <a:avLst/>
          </a:prstGeom>
          <a:solidFill>
            <a:srgbClr val="8F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924544" y="4078224"/>
            <a:ext cx="365760" cy="1188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400032" y="3968496"/>
            <a:ext cx="1554480" cy="2539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1050" b="1" dirty="0">
                <a:solidFill>
                  <a:srgbClr val="373737"/>
                </a:solidFill>
                <a:latin typeface="Aptos"/>
              </a:rPr>
              <a:t>Product </a:t>
            </a:r>
            <a:r>
              <a:rPr lang="en-ID" sz="1050" b="1" dirty="0" err="1">
                <a:solidFill>
                  <a:srgbClr val="373737"/>
                </a:solidFill>
                <a:latin typeface="Aptos"/>
              </a:rPr>
              <a:t>color</a:t>
            </a:r>
            <a:endParaRPr sz="1050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400032" y="4279392"/>
            <a:ext cx="1554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880" b="0" dirty="0">
                <a:solidFill>
                  <a:srgbClr val="696969"/>
                </a:solidFill>
                <a:latin typeface="Aptos"/>
              </a:rPr>
              <a:t>Adapted for Environmental Agency (DLH) vehicles</a:t>
            </a:r>
            <a:endParaRPr sz="880" b="0" dirty="0">
              <a:solidFill>
                <a:srgbClr val="696969"/>
              </a:solidFill>
              <a:latin typeface="Aptos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685800" y="5166360"/>
            <a:ext cx="6675120" cy="731520"/>
          </a:xfrm>
          <a:prstGeom prst="roundRect">
            <a:avLst/>
          </a:prstGeom>
          <a:solidFill>
            <a:srgbClr val="F6F6F6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896112" y="5349240"/>
            <a:ext cx="1234440" cy="23852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950" b="1" dirty="0">
                <a:solidFill>
                  <a:srgbClr val="B88D26"/>
                </a:solidFill>
                <a:latin typeface="Aptos"/>
              </a:rPr>
              <a:t>TEST RESULTS</a:t>
            </a:r>
            <a:endParaRPr sz="950" b="1" dirty="0">
              <a:solidFill>
                <a:srgbClr val="B88D26"/>
              </a:solidFill>
              <a:latin typeface="Apto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40280" y="5303520"/>
            <a:ext cx="4800600" cy="40600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019" b="1" dirty="0">
                <a:solidFill>
                  <a:srgbClr val="373737"/>
                </a:solidFill>
                <a:latin typeface="Aptos"/>
              </a:rPr>
              <a:t>The product was deemed to meet user needs, with input provided for refining the design in the next iteration.</a:t>
            </a:r>
            <a:endParaRPr sz="1019" b="1" dirty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7571231" y="5166360"/>
            <a:ext cx="3675887" cy="731520"/>
          </a:xfrm>
          <a:prstGeom prst="roundRect">
            <a:avLst/>
          </a:prstGeom>
          <a:solidFill>
            <a:srgbClr val="8F2D46"/>
          </a:solidFill>
          <a:ln w="10160">
            <a:solidFill>
              <a:srgbClr val="8F2D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7790688" y="5303520"/>
            <a:ext cx="2468880" cy="2337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ID" sz="919" b="1" dirty="0">
                <a:solidFill>
                  <a:srgbClr val="FFFFFF"/>
                </a:solidFill>
                <a:latin typeface="Aptos"/>
              </a:rPr>
              <a:t>FURTHER DEVELOPMENT</a:t>
            </a:r>
            <a:endParaRPr sz="919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790688" y="5577840"/>
            <a:ext cx="3108960" cy="2369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940" b="1" dirty="0">
                <a:solidFill>
                  <a:srgbClr val="FFFFFF"/>
                </a:solidFill>
                <a:latin typeface="Aptos"/>
              </a:rPr>
              <a:t>Rear door • Fender • thicker fiberglass</a:t>
            </a:r>
            <a:endParaRPr sz="94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14400" y="6199632"/>
            <a:ext cx="10332720" cy="2585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1080" b="1" dirty="0">
                <a:solidFill>
                  <a:srgbClr val="8F2D46"/>
                </a:solidFill>
                <a:latin typeface="Aptos"/>
              </a:rPr>
              <a:t>The waste bins are designed with the needs of sanitation workers in mind, specifically to address corrosion, waste sorting, and the management of leachate.</a:t>
            </a:r>
            <a:endParaRPr sz="1080" b="1" dirty="0">
              <a:solidFill>
                <a:srgbClr val="8F2D46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/>
        </p:nvSpPr>
        <p:spPr>
          <a:xfrm>
            <a:off x="741033" y="3105200"/>
            <a:ext cx="9747600" cy="29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" sz="4533" b="1" dirty="0">
                <a:solidFill>
                  <a:srgbClr val="883249"/>
                </a:solidFill>
              </a:rPr>
              <a:t>Thankyou</a:t>
            </a:r>
            <a:endParaRPr sz="2000" b="1" dirty="0">
              <a:solidFill>
                <a:srgbClr val="883249"/>
              </a:solidFill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741033" y="5582967"/>
            <a:ext cx="6583600" cy="2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" sz="1333" b="1" dirty="0">
                <a:solidFill>
                  <a:srgbClr val="883249"/>
                </a:solidFill>
              </a:rPr>
              <a:t>Presented by:</a:t>
            </a:r>
            <a:endParaRPr sz="1333" b="1" dirty="0">
              <a:solidFill>
                <a:srgbClr val="883249"/>
              </a:solidFill>
            </a:endParaRPr>
          </a:p>
          <a:p>
            <a:pPr>
              <a:lnSpc>
                <a:spcPct val="150000"/>
              </a:lnSpc>
            </a:pPr>
            <a:r>
              <a:rPr lang="en" sz="1333" dirty="0">
                <a:solidFill>
                  <a:srgbClr val="883249"/>
                </a:solidFill>
              </a:rPr>
              <a:t>Alvian Fajar Setiawan</a:t>
            </a:r>
          </a:p>
          <a:p>
            <a:pPr>
              <a:lnSpc>
                <a:spcPct val="150000"/>
              </a:lnSpc>
            </a:pPr>
            <a:r>
              <a:rPr lang="en" sz="1333" dirty="0">
                <a:solidFill>
                  <a:srgbClr val="883249"/>
                </a:solidFill>
              </a:rPr>
              <a:t>Andrianto</a:t>
            </a:r>
          </a:p>
          <a:p>
            <a:pPr>
              <a:lnSpc>
                <a:spcPct val="100000"/>
              </a:lnSpc>
            </a:pPr>
            <a:r>
              <a:rPr lang="en-ID" sz="1333" dirty="0">
                <a:solidFill>
                  <a:srgbClr val="883249"/>
                </a:solidFill>
              </a:rPr>
              <a:t>Divani </a:t>
            </a:r>
            <a:r>
              <a:rPr lang="en-ID" sz="1333" dirty="0" err="1">
                <a:solidFill>
                  <a:srgbClr val="883249"/>
                </a:solidFill>
              </a:rPr>
              <a:t>Nazhifah</a:t>
            </a:r>
            <a:endParaRPr sz="1333" dirty="0">
              <a:solidFill>
                <a:srgbClr val="883249"/>
              </a:solidFill>
            </a:endParaRPr>
          </a:p>
          <a:p>
            <a:pPr>
              <a:lnSpc>
                <a:spcPct val="150000"/>
              </a:lnSpc>
            </a:pPr>
            <a:endParaRPr sz="1333" dirty="0">
              <a:solidFill>
                <a:srgbClr val="883249"/>
              </a:solidFill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5759667" y="5582967"/>
            <a:ext cx="6583600" cy="2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" sz="1333" b="1" dirty="0">
                <a:solidFill>
                  <a:srgbClr val="883249"/>
                </a:solidFill>
              </a:rPr>
              <a:t>Affiliation:</a:t>
            </a:r>
            <a:endParaRPr sz="1333" b="1" dirty="0">
              <a:solidFill>
                <a:srgbClr val="883249"/>
              </a:solidFill>
            </a:endParaRPr>
          </a:p>
          <a:p>
            <a:pPr>
              <a:lnSpc>
                <a:spcPct val="150000"/>
              </a:lnSpc>
            </a:pPr>
            <a:r>
              <a:rPr lang="en" sz="1333" dirty="0">
                <a:solidFill>
                  <a:srgbClr val="883249"/>
                </a:solidFill>
              </a:rPr>
              <a:t>Telkom University</a:t>
            </a:r>
            <a:endParaRPr sz="1333" dirty="0">
              <a:solidFill>
                <a:srgbClr val="883249"/>
              </a:solidFill>
            </a:endParaRPr>
          </a:p>
          <a:p>
            <a:pPr>
              <a:lnSpc>
                <a:spcPct val="150000"/>
              </a:lnSpc>
            </a:pPr>
            <a:r>
              <a:rPr lang="en" sz="1333" dirty="0">
                <a:solidFill>
                  <a:srgbClr val="883249"/>
                </a:solidFill>
              </a:rPr>
              <a:t>Indonesia</a:t>
            </a:r>
            <a:endParaRPr sz="1333" dirty="0">
              <a:solidFill>
                <a:srgbClr val="883249"/>
              </a:solidFill>
            </a:endParaRPr>
          </a:p>
          <a:p>
            <a:pPr>
              <a:lnSpc>
                <a:spcPct val="150000"/>
              </a:lnSpc>
            </a:pPr>
            <a:endParaRPr sz="1333" dirty="0">
              <a:solidFill>
                <a:srgbClr val="883249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1172</Words>
  <Application>Microsoft Office PowerPoint</Application>
  <PresentationFormat>Widescreen</PresentationFormat>
  <Paragraphs>246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alvian fajar</dc:creator>
  <cp:keywords/>
  <dc:description>generated using python-pptx</dc:description>
  <cp:lastModifiedBy>alvian fajar</cp:lastModifiedBy>
  <cp:revision>31</cp:revision>
  <dcterms:created xsi:type="dcterms:W3CDTF">2013-01-27T09:14:16Z</dcterms:created>
  <dcterms:modified xsi:type="dcterms:W3CDTF">2026-09-23T11:05:40Z</dcterms:modified>
  <cp:category/>
</cp:coreProperties>
</file>