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17"/>
    <p:sldId id="261" r:id="rId7"/>
  </p:sldIdLst>
  <p:sldSz cx="18288000" cy="10287000"/>
  <p:notesSz cx="6858000" cy="9144000"/>
  <p:embeddedFontLst>
    <p:embeddedFont>
      <p:font typeface="Arimo" panose="020B0604020202020204" pitchFamily="34" charset="0"/>
      <p:regular r:id="rId8"/>
    </p:embeddedFont>
    <p:embeddedFont>
      <p:font typeface="Arimo Bold" panose="020B0704020202020204" pitchFamily="34" charset="0"/>
      <p:regular r:id="rId9"/>
    </p:embeddedFont>
    <p:embeddedFont>
      <p:font typeface="Arimo Bold Italics" panose="020B0704020202090204" pitchFamily="34" charset="0"/>
      <p:regular r:id="rId10"/>
    </p:embeddedFont>
    <p:embeddedFont>
      <p:font typeface="Arimo Italics" panose="020B0604020202090204" pitchFamily="34" charset="0"/>
      <p:regular r:id="rId11"/>
    </p:embeddedFont>
    <p:embeddedFont>
      <p:font typeface="Playfair Display Bold" pitchFamily="2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8" Type="http://schemas.openxmlformats.org/officeDocument/2006/relationships/font" Target="fonts/font1.fntdata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font" Target="fonts/font5.fntdata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font" Target="fonts/font4.fntdata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font" Target="fonts/font3.fntdata" /><Relationship Id="rId4" Type="http://schemas.openxmlformats.org/officeDocument/2006/relationships/slide" Target="slides/slide3.xml" /><Relationship Id="rId9" Type="http://schemas.openxmlformats.org/officeDocument/2006/relationships/font" Target="fonts/font2.fntdata" /><Relationship Id="rId14" Type="http://schemas.openxmlformats.org/officeDocument/2006/relationships/viewProps" Target="viewProps.xml" />  <Relationship Id="rId17" Type="http://schemas.openxmlformats.org/officeDocument/2006/relationships/slide" Target="slides/slide7.xml"/>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.jpeg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 /><Relationship Id="rId2" Type="http://schemas.openxmlformats.org/officeDocument/2006/relationships/image" Target="../media/image5.sv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.jpeg" /><Relationship Id="rId4" Type="http://schemas.openxmlformats.org/officeDocument/2006/relationships/image" Target="../media/image7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1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 /><Relationship Id="rId7" Type="http://schemas.openxmlformats.org/officeDocument/2006/relationships/image" Target="../media/image17.png" /><Relationship Id="rId2" Type="http://schemas.openxmlformats.org/officeDocument/2006/relationships/image" Target="../media/image12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6.png" /><Relationship Id="rId5" Type="http://schemas.openxmlformats.org/officeDocument/2006/relationships/image" Target="../media/image15.png" /><Relationship Id="rId4" Type="http://schemas.openxmlformats.org/officeDocument/2006/relationships/image" Target="../media/image14.pn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1.jpe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22.jpeg" /><Relationship Id="rId6" Type="http://schemas.openxmlformats.org/officeDocument/2006/relationships/image" Target="../media/image23.jpeg" 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1C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" y="8115300"/>
            <a:ext cx="16459200" cy="1257300"/>
            <a:chOff x="0" y="0"/>
            <a:chExt cx="21945600" cy="167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676400"/>
            </a:xfrm>
            <a:custGeom>
              <a:avLst/>
              <a:gdLst/>
              <a:ahLst/>
              <a:cxnLst/>
              <a:rect l="l" t="t" r="r" b="b"/>
              <a:pathLst>
                <a:path w="21945600" h="16764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1793200" y="0"/>
                  </a:lnTo>
                  <a:cubicBezTo>
                    <a:pt x="21877401" y="0"/>
                    <a:pt x="21945600" y="68199"/>
                    <a:pt x="21945600" y="152400"/>
                  </a:cubicBezTo>
                  <a:lnTo>
                    <a:pt x="21945600" y="1524000"/>
                  </a:lnTo>
                  <a:cubicBezTo>
                    <a:pt x="21945600" y="1608201"/>
                    <a:pt x="21877401" y="1676400"/>
                    <a:pt x="21793200" y="1676400"/>
                  </a:cubicBezTo>
                  <a:lnTo>
                    <a:pt x="152400" y="1676400"/>
                  </a:lnTo>
                  <a:cubicBezTo>
                    <a:pt x="68199" y="1676400"/>
                    <a:pt x="0" y="1608201"/>
                    <a:pt x="0" y="1524000"/>
                  </a:cubicBezTo>
                  <a:close/>
                </a:path>
              </a:pathLst>
            </a:custGeom>
            <a:solidFill>
              <a:srgbClr val="42151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14400" y="8115300"/>
            <a:ext cx="57150" cy="1257300"/>
            <a:chOff x="0" y="0"/>
            <a:chExt cx="76200" cy="167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200" cy="1676400"/>
            </a:xfrm>
            <a:custGeom>
              <a:avLst/>
              <a:gdLst/>
              <a:ahLst/>
              <a:cxnLst/>
              <a:rect l="l" t="t" r="r" b="b"/>
              <a:pathLst>
                <a:path w="76200" h="1676400">
                  <a:moveTo>
                    <a:pt x="0" y="0"/>
                  </a:moveTo>
                  <a:lnTo>
                    <a:pt x="76200" y="0"/>
                  </a:lnTo>
                  <a:lnTo>
                    <a:pt x="76200" y="1676400"/>
                  </a:lnTo>
                  <a:lnTo>
                    <a:pt x="0" y="1676400"/>
                  </a:lnTo>
                  <a:close/>
                </a:path>
              </a:pathLst>
            </a:custGeom>
            <a:solidFill>
              <a:srgbClr val="FDA4A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14400" y="914400"/>
            <a:ext cx="1671638" cy="428625"/>
            <a:chOff x="0" y="0"/>
            <a:chExt cx="2228850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8850" cy="571500"/>
            </a:xfrm>
            <a:custGeom>
              <a:avLst/>
              <a:gdLst/>
              <a:ahLst/>
              <a:cxnLst/>
              <a:rect l="l" t="t" r="r" b="b"/>
              <a:pathLst>
                <a:path w="2228850" h="5715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152650" y="0"/>
                  </a:lnTo>
                  <a:cubicBezTo>
                    <a:pt x="2194687" y="0"/>
                    <a:pt x="2228850" y="34163"/>
                    <a:pt x="2228850" y="76200"/>
                  </a:cubicBezTo>
                  <a:lnTo>
                    <a:pt x="2228850" y="495300"/>
                  </a:lnTo>
                  <a:cubicBezTo>
                    <a:pt x="2228850" y="537337"/>
                    <a:pt x="2194687" y="571500"/>
                    <a:pt x="2152650" y="571500"/>
                  </a:cubicBezTo>
                  <a:lnTo>
                    <a:pt x="76200" y="571500"/>
                  </a:lnTo>
                  <a:cubicBezTo>
                    <a:pt x="34163" y="571500"/>
                    <a:pt x="0" y="537337"/>
                    <a:pt x="0" y="495300"/>
                  </a:cubicBezTo>
                  <a:close/>
                </a:path>
              </a:pathLst>
            </a:custGeom>
            <a:solidFill>
              <a:srgbClr val="800020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8201025" y="981075"/>
            <a:ext cx="383976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CBD5E1"/>
                </a:solidFill>
                <a:latin typeface="Arimo"/>
                <a:ea typeface="Arimo"/>
                <a:cs typeface="Arimo"/>
                <a:sym typeface="Arimo"/>
              </a:rPr>
              <a:t>Universitas Pendidikan Indonesia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27130"/>
            <a:ext cx="17373600" cy="34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FDA4AF"/>
                </a:solidFill>
                <a:latin typeface="Arimo Bold"/>
                <a:ea typeface="Arimo Bold"/>
                <a:cs typeface="Arimo Bold"/>
                <a:sym typeface="Arimo Bold"/>
              </a:rPr>
              <a:t>RESEARCH PAPER PRESENTATION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" y="3674793"/>
            <a:ext cx="14851856" cy="1508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38"/>
              </a:lnSpc>
            </a:pPr>
            <a:r>
              <a:rPr lang="en-US" sz="495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Metamorphosis of Empathy into the Moving Body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" y="5297757"/>
            <a:ext cx="12430125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2"/>
              </a:lnSpc>
            </a:pPr>
            <a:r>
              <a:rPr lang="en-US" sz="2475">
                <a:solidFill>
                  <a:srgbClr val="E2E8F0"/>
                </a:solidFill>
                <a:latin typeface="Arimo"/>
                <a:ea typeface="Arimo"/>
                <a:cs typeface="Arimo"/>
                <a:sym typeface="Arimo"/>
              </a:rPr>
              <a:t>An Analysis of Burnout Choreographic Process Based on Medical Profession Experiences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01862" y="8432006"/>
            <a:ext cx="2071688" cy="604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575" b="1">
                <a:solidFill>
                  <a:srgbClr val="FDA4AF"/>
                </a:solidFill>
                <a:latin typeface="Arimo Bold"/>
                <a:ea typeface="Arimo Bold"/>
                <a:cs typeface="Arimo Bold"/>
                <a:sym typeface="Arimo Bold"/>
              </a:rPr>
              <a:t>Contact &amp; Affiliation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4425" y="981075"/>
            <a:ext cx="1414462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ECDD3"/>
                </a:solidFill>
                <a:latin typeface="Arimo Bold"/>
                <a:ea typeface="Arimo Bold"/>
                <a:cs typeface="Arimo Bold"/>
                <a:sym typeface="Arimo Bold"/>
              </a:rPr>
              <a:t>ICADE 2026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57488" y="981075"/>
            <a:ext cx="6804422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E2E8F0"/>
                </a:solidFill>
                <a:latin typeface="Arimo"/>
                <a:ea typeface="Arimo"/>
                <a:cs typeface="Arimo"/>
                <a:sym typeface="Arimo"/>
              </a:rPr>
              <a:t>9th International Conference on Arts and Design Education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1600" y="8362950"/>
            <a:ext cx="9957492" cy="395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Sayraz Melda Sangwara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1600" y="8777288"/>
            <a:ext cx="9483328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>
                <a:solidFill>
                  <a:srgbClr val="CBD5E1"/>
                </a:solidFill>
                <a:latin typeface="Arimo"/>
                <a:ea typeface="Arimo"/>
                <a:cs typeface="Arimo"/>
                <a:sym typeface="Arimo"/>
              </a:rPr>
              <a:t>Master’s Program in Arts Education, Universitas Pendidikan Indonesia (UPI)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562534" y="8760619"/>
            <a:ext cx="241101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575">
                <a:solidFill>
                  <a:srgbClr val="E2E8F0"/>
                </a:solidFill>
                <a:latin typeface="Arimo"/>
                <a:ea typeface="Arimo"/>
                <a:cs typeface="Arimo"/>
                <a:sym typeface="Arimo"/>
              </a:rPr>
              <a:t>Bandung, Indonesia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" y="8986838"/>
            <a:ext cx="16459200" cy="14288"/>
            <a:chOff x="0" y="0"/>
            <a:chExt cx="21945600" cy="19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9050"/>
            </a:xfrm>
            <a:custGeom>
              <a:avLst/>
              <a:gdLst/>
              <a:ahLst/>
              <a:cxnLst/>
              <a:rect l="l" t="t" r="r" b="b"/>
              <a:pathLst>
                <a:path w="21945600" h="19050">
                  <a:moveTo>
                    <a:pt x="0" y="0"/>
                  </a:moveTo>
                  <a:lnTo>
                    <a:pt x="21945600" y="0"/>
                  </a:lnTo>
                  <a:lnTo>
                    <a:pt x="21945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14400" y="2864644"/>
            <a:ext cx="9086850" cy="1671638"/>
            <a:chOff x="0" y="0"/>
            <a:chExt cx="12115800" cy="22288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15800" cy="2228850"/>
            </a:xfrm>
            <a:custGeom>
              <a:avLst/>
              <a:gdLst/>
              <a:ahLst/>
              <a:cxnLst/>
              <a:rect l="l" t="t" r="r" b="b"/>
              <a:pathLst>
                <a:path w="12115800" h="222885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11925300" y="0"/>
                  </a:lnTo>
                  <a:cubicBezTo>
                    <a:pt x="12030456" y="0"/>
                    <a:pt x="12115800" y="85344"/>
                    <a:pt x="12115800" y="190500"/>
                  </a:cubicBezTo>
                  <a:lnTo>
                    <a:pt x="12115800" y="2038350"/>
                  </a:lnTo>
                  <a:cubicBezTo>
                    <a:pt x="12115800" y="2143506"/>
                    <a:pt x="12030456" y="2228850"/>
                    <a:pt x="11925300" y="2228850"/>
                  </a:cubicBezTo>
                  <a:lnTo>
                    <a:pt x="190500" y="2228850"/>
                  </a:lnTo>
                  <a:cubicBezTo>
                    <a:pt x="85344" y="2228850"/>
                    <a:pt x="0" y="2143506"/>
                    <a:pt x="0" y="20383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14400" y="4822031"/>
            <a:ext cx="9086850" cy="1671638"/>
            <a:chOff x="0" y="0"/>
            <a:chExt cx="12115800" cy="22288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15800" cy="2228850"/>
            </a:xfrm>
            <a:custGeom>
              <a:avLst/>
              <a:gdLst/>
              <a:ahLst/>
              <a:cxnLst/>
              <a:rect l="l" t="t" r="r" b="b"/>
              <a:pathLst>
                <a:path w="12115800" h="222885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11925300" y="0"/>
                  </a:lnTo>
                  <a:cubicBezTo>
                    <a:pt x="12030456" y="0"/>
                    <a:pt x="12115800" y="85344"/>
                    <a:pt x="12115800" y="190500"/>
                  </a:cubicBezTo>
                  <a:lnTo>
                    <a:pt x="12115800" y="2038350"/>
                  </a:lnTo>
                  <a:cubicBezTo>
                    <a:pt x="12115800" y="2143506"/>
                    <a:pt x="12030456" y="2228850"/>
                    <a:pt x="11925300" y="2228850"/>
                  </a:cubicBezTo>
                  <a:lnTo>
                    <a:pt x="190500" y="2228850"/>
                  </a:lnTo>
                  <a:cubicBezTo>
                    <a:pt x="85344" y="2228850"/>
                    <a:pt x="0" y="2143506"/>
                    <a:pt x="0" y="20383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914400" y="6779419"/>
            <a:ext cx="9086850" cy="1671638"/>
            <a:chOff x="0" y="0"/>
            <a:chExt cx="12115800" cy="22288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15800" cy="2228850"/>
            </a:xfrm>
            <a:custGeom>
              <a:avLst/>
              <a:gdLst/>
              <a:ahLst/>
              <a:cxnLst/>
              <a:rect l="l" t="t" r="r" b="b"/>
              <a:pathLst>
                <a:path w="12115800" h="222885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11925300" y="0"/>
                  </a:lnTo>
                  <a:cubicBezTo>
                    <a:pt x="12030456" y="0"/>
                    <a:pt x="12115800" y="85344"/>
                    <a:pt x="12115800" y="190500"/>
                  </a:cubicBezTo>
                  <a:lnTo>
                    <a:pt x="12115800" y="2038350"/>
                  </a:lnTo>
                  <a:cubicBezTo>
                    <a:pt x="12115800" y="2143506"/>
                    <a:pt x="12030456" y="2228850"/>
                    <a:pt x="11925300" y="2228850"/>
                  </a:cubicBezTo>
                  <a:lnTo>
                    <a:pt x="190500" y="2228850"/>
                  </a:lnTo>
                  <a:cubicBezTo>
                    <a:pt x="85344" y="2228850"/>
                    <a:pt x="0" y="2143506"/>
                    <a:pt x="0" y="20383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914400" y="2864644"/>
            <a:ext cx="57150" cy="1671638"/>
            <a:chOff x="0" y="0"/>
            <a:chExt cx="76200" cy="22288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6200" cy="2228850"/>
            </a:xfrm>
            <a:custGeom>
              <a:avLst/>
              <a:gdLst/>
              <a:ahLst/>
              <a:cxnLst/>
              <a:rect l="l" t="t" r="r" b="b"/>
              <a:pathLst>
                <a:path w="76200" h="2228850">
                  <a:moveTo>
                    <a:pt x="0" y="0"/>
                  </a:moveTo>
                  <a:lnTo>
                    <a:pt x="76200" y="0"/>
                  </a:lnTo>
                  <a:lnTo>
                    <a:pt x="76200" y="2228850"/>
                  </a:lnTo>
                  <a:lnTo>
                    <a:pt x="0" y="2228850"/>
                  </a:lnTo>
                  <a:close/>
                </a:path>
              </a:pathLst>
            </a:custGeom>
            <a:solidFill>
              <a:srgbClr val="8000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914400" y="4822031"/>
            <a:ext cx="57150" cy="1671638"/>
            <a:chOff x="0" y="0"/>
            <a:chExt cx="76200" cy="22288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200" cy="2228850"/>
            </a:xfrm>
            <a:custGeom>
              <a:avLst/>
              <a:gdLst/>
              <a:ahLst/>
              <a:cxnLst/>
              <a:rect l="l" t="t" r="r" b="b"/>
              <a:pathLst>
                <a:path w="76200" h="2228850">
                  <a:moveTo>
                    <a:pt x="0" y="0"/>
                  </a:moveTo>
                  <a:lnTo>
                    <a:pt x="76200" y="0"/>
                  </a:lnTo>
                  <a:lnTo>
                    <a:pt x="76200" y="2228850"/>
                  </a:lnTo>
                  <a:lnTo>
                    <a:pt x="0" y="2228850"/>
                  </a:lnTo>
                  <a:close/>
                </a:path>
              </a:pathLst>
            </a:custGeom>
            <a:solidFill>
              <a:srgbClr val="B91C1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914400" y="6779419"/>
            <a:ext cx="57150" cy="1671638"/>
            <a:chOff x="0" y="0"/>
            <a:chExt cx="76200" cy="22288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6200" cy="2228850"/>
            </a:xfrm>
            <a:custGeom>
              <a:avLst/>
              <a:gdLst/>
              <a:ahLst/>
              <a:cxnLst/>
              <a:rect l="l" t="t" r="r" b="b"/>
              <a:pathLst>
                <a:path w="76200" h="2228850">
                  <a:moveTo>
                    <a:pt x="0" y="0"/>
                  </a:moveTo>
                  <a:lnTo>
                    <a:pt x="76200" y="0"/>
                  </a:lnTo>
                  <a:lnTo>
                    <a:pt x="76200" y="2228850"/>
                  </a:lnTo>
                  <a:lnTo>
                    <a:pt x="0" y="2228850"/>
                  </a:lnTo>
                  <a:close/>
                </a:path>
              </a:pathLst>
            </a:custGeom>
            <a:solidFill>
              <a:srgbClr val="0284C7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0515600" y="3086100"/>
            <a:ext cx="6858000" cy="5143500"/>
            <a:chOff x="0" y="0"/>
            <a:chExt cx="9144000" cy="6858000"/>
          </a:xfrm>
        </p:grpSpPr>
        <p:sp>
          <p:nvSpPr>
            <p:cNvPr id="17" name="Freeform 17" descr="image.png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314450" y="5164931"/>
            <a:ext cx="257175" cy="257175"/>
            <a:chOff x="0" y="0"/>
            <a:chExt cx="342900" cy="3429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0" y="0"/>
                  </a:moveTo>
                  <a:lnTo>
                    <a:pt x="342900" y="0"/>
                  </a:lnTo>
                  <a:lnTo>
                    <a:pt x="342900" y="342900"/>
                  </a:lnTo>
                  <a:lnTo>
                    <a:pt x="0" y="342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777" b="-277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314450" y="7122319"/>
            <a:ext cx="257175" cy="257175"/>
            <a:chOff x="0" y="0"/>
            <a:chExt cx="342900" cy="3429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0" y="0"/>
                  </a:moveTo>
                  <a:lnTo>
                    <a:pt x="342900" y="0"/>
                  </a:lnTo>
                  <a:lnTo>
                    <a:pt x="342900" y="342900"/>
                  </a:lnTo>
                  <a:lnTo>
                    <a:pt x="0" y="342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777" b="-2777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0764517" y="2245033"/>
            <a:ext cx="6817890" cy="6862467"/>
            <a:chOff x="0" y="0"/>
            <a:chExt cx="9090520" cy="914995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090533" cy="9149969"/>
            </a:xfrm>
            <a:custGeom>
              <a:avLst/>
              <a:gdLst/>
              <a:ahLst/>
              <a:cxnLst/>
              <a:rect l="l" t="t" r="r" b="b"/>
              <a:pathLst>
                <a:path w="9090533" h="9149969">
                  <a:moveTo>
                    <a:pt x="0" y="0"/>
                  </a:moveTo>
                  <a:lnTo>
                    <a:pt x="9090533" y="0"/>
                  </a:lnTo>
                  <a:lnTo>
                    <a:pt x="9090533" y="9149969"/>
                  </a:lnTo>
                  <a:lnTo>
                    <a:pt x="0" y="9149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4733" b="-24733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914400" y="781050"/>
            <a:ext cx="7472362" cy="94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01. Introduction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087350" y="1452563"/>
            <a:ext cx="52006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Contemporary Choreography &amp; Social Reality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400" y="9210675"/>
            <a:ext cx="296465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ICADE 2026 Presentation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759238" y="9210675"/>
            <a:ext cx="1042988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Slide 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4400" y="1100137"/>
            <a:ext cx="961995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Background &amp; Research Urgency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09700" y="3131344"/>
            <a:ext cx="10856119" cy="34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Dance as Critical Medium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14450" y="3412331"/>
            <a:ext cx="8486775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334155"/>
                </a:solidFill>
                <a:latin typeface="Arimo"/>
                <a:ea typeface="Arimo"/>
                <a:cs typeface="Arimo"/>
                <a:sym typeface="Arimo"/>
              </a:rPr>
              <a:t>Moves beyond formal visual aesthetics to respond and reflect upon pressing social realities.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81150" y="5088731"/>
            <a:ext cx="10684669" cy="34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B91C1C"/>
                </a:solidFill>
                <a:latin typeface="Arimo Bold"/>
                <a:ea typeface="Arimo Bold"/>
                <a:cs typeface="Arimo Bold"/>
                <a:sym typeface="Arimo Bold"/>
              </a:rPr>
              <a:t>Healthcare Burnout Phenomenon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14450" y="5369719"/>
            <a:ext cx="8486775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334155"/>
                </a:solidFill>
                <a:latin typeface="Arimo"/>
                <a:ea typeface="Arimo"/>
                <a:cs typeface="Arimo"/>
                <a:sym typeface="Arimo"/>
              </a:rPr>
              <a:t>Inspired by </a:t>
            </a:r>
            <a:r>
              <a:rPr lang="en-US" sz="1800" i="1">
                <a:solidFill>
                  <a:srgbClr val="334155"/>
                </a:solidFill>
                <a:latin typeface="Arimo Italics"/>
                <a:ea typeface="Arimo Italics"/>
                <a:cs typeface="Arimo Italics"/>
                <a:sym typeface="Arimo Italics"/>
              </a:rPr>
              <a:t>'Burnout'</a:t>
            </a:r>
            <a:r>
              <a:rPr lang="en-US" sz="1800">
                <a:solidFill>
                  <a:srgbClr val="334155"/>
                </a:solidFill>
                <a:latin typeface="Arimo"/>
                <a:ea typeface="Arimo"/>
                <a:cs typeface="Arimo"/>
                <a:sym typeface="Arimo"/>
              </a:rPr>
              <a:t> (Sangwara, 2025), addressing post-pandemic medical exhaustion in hospitals.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81150" y="7046119"/>
            <a:ext cx="10684669" cy="34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0284C7"/>
                </a:solidFill>
                <a:latin typeface="Arimo Bold"/>
                <a:ea typeface="Arimo Bold"/>
                <a:cs typeface="Arimo Bold"/>
                <a:sym typeface="Arimo Bold"/>
              </a:rPr>
              <a:t>The Choreographic Challenge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4450" y="7327106"/>
            <a:ext cx="8486775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334155"/>
                </a:solidFill>
                <a:latin typeface="Arimo"/>
                <a:ea typeface="Arimo"/>
                <a:cs typeface="Arimo"/>
                <a:sym typeface="Arimo"/>
              </a:rPr>
              <a:t>Preventing movement from becoming superficial visual imitation through deep empathy metamorphosis.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1894" y="3130744"/>
            <a:ext cx="16484203" cy="1868091"/>
          </a:xfrm>
          <a:custGeom>
            <a:avLst/>
            <a:gdLst/>
            <a:ahLst/>
            <a:cxnLst/>
            <a:rect l="l" t="t" r="r" b="b"/>
            <a:pathLst>
              <a:path w="16484203" h="1868091">
                <a:moveTo>
                  <a:pt x="0" y="0"/>
                </a:moveTo>
                <a:lnTo>
                  <a:pt x="16484203" y="0"/>
                </a:lnTo>
                <a:lnTo>
                  <a:pt x="16484203" y="1868090"/>
                </a:lnTo>
                <a:lnTo>
                  <a:pt x="0" y="18680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14400" y="8986838"/>
            <a:ext cx="16459200" cy="14288"/>
            <a:chOff x="0" y="0"/>
            <a:chExt cx="21945600" cy="190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945600" cy="19050"/>
            </a:xfrm>
            <a:custGeom>
              <a:avLst/>
              <a:gdLst/>
              <a:ahLst/>
              <a:cxnLst/>
              <a:rect l="l" t="t" r="r" b="b"/>
              <a:pathLst>
                <a:path w="21945600" h="19050">
                  <a:moveTo>
                    <a:pt x="0" y="0"/>
                  </a:moveTo>
                  <a:lnTo>
                    <a:pt x="21945600" y="0"/>
                  </a:lnTo>
                  <a:lnTo>
                    <a:pt x="21945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901894" y="5373891"/>
            <a:ext cx="3925491" cy="2753916"/>
          </a:xfrm>
          <a:custGeom>
            <a:avLst/>
            <a:gdLst/>
            <a:ahLst/>
            <a:cxnLst/>
            <a:rect l="l" t="t" r="r" b="b"/>
            <a:pathLst>
              <a:path w="3925491" h="2753916">
                <a:moveTo>
                  <a:pt x="0" y="0"/>
                </a:moveTo>
                <a:lnTo>
                  <a:pt x="3925490" y="0"/>
                </a:lnTo>
                <a:lnTo>
                  <a:pt x="3925490" y="2753915"/>
                </a:lnTo>
                <a:lnTo>
                  <a:pt x="0" y="2753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088141" y="5373891"/>
            <a:ext cx="3925491" cy="2753916"/>
          </a:xfrm>
          <a:custGeom>
            <a:avLst/>
            <a:gdLst/>
            <a:ahLst/>
            <a:cxnLst/>
            <a:rect l="l" t="t" r="r" b="b"/>
            <a:pathLst>
              <a:path w="3925491" h="2753916">
                <a:moveTo>
                  <a:pt x="0" y="0"/>
                </a:moveTo>
                <a:lnTo>
                  <a:pt x="3925490" y="0"/>
                </a:lnTo>
                <a:lnTo>
                  <a:pt x="3925490" y="2753915"/>
                </a:lnTo>
                <a:lnTo>
                  <a:pt x="0" y="2753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74369" y="5373891"/>
            <a:ext cx="3925491" cy="2753916"/>
          </a:xfrm>
          <a:custGeom>
            <a:avLst/>
            <a:gdLst/>
            <a:ahLst/>
            <a:cxnLst/>
            <a:rect l="l" t="t" r="r" b="b"/>
            <a:pathLst>
              <a:path w="3925491" h="2753916">
                <a:moveTo>
                  <a:pt x="0" y="0"/>
                </a:moveTo>
                <a:lnTo>
                  <a:pt x="3925490" y="0"/>
                </a:lnTo>
                <a:lnTo>
                  <a:pt x="3925490" y="2753915"/>
                </a:lnTo>
                <a:lnTo>
                  <a:pt x="0" y="2753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460616" y="5373891"/>
            <a:ext cx="3925491" cy="2753916"/>
          </a:xfrm>
          <a:custGeom>
            <a:avLst/>
            <a:gdLst/>
            <a:ahLst/>
            <a:cxnLst/>
            <a:rect l="l" t="t" r="r" b="b"/>
            <a:pathLst>
              <a:path w="3925491" h="2753916">
                <a:moveTo>
                  <a:pt x="0" y="0"/>
                </a:moveTo>
                <a:lnTo>
                  <a:pt x="3925490" y="0"/>
                </a:lnTo>
                <a:lnTo>
                  <a:pt x="3925490" y="2753915"/>
                </a:lnTo>
                <a:lnTo>
                  <a:pt x="0" y="2753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14438" y="5743575"/>
            <a:ext cx="514350" cy="514350"/>
            <a:chOff x="0" y="0"/>
            <a:chExt cx="685800" cy="685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lose/>
                </a:path>
              </a:pathLst>
            </a:custGeom>
            <a:solidFill>
              <a:srgbClr val="800020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5400675" y="5743575"/>
            <a:ext cx="514350" cy="514350"/>
            <a:chOff x="0" y="0"/>
            <a:chExt cx="685800" cy="685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lose/>
                </a:path>
              </a:pathLst>
            </a:custGeom>
            <a:solidFill>
              <a:srgbClr val="800020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9586912" y="5743575"/>
            <a:ext cx="514350" cy="514350"/>
            <a:chOff x="0" y="0"/>
            <a:chExt cx="685800" cy="685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lose/>
                </a:path>
              </a:pathLst>
            </a:custGeom>
            <a:solidFill>
              <a:srgbClr val="800020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3773150" y="5743575"/>
            <a:ext cx="514350" cy="514350"/>
            <a:chOff x="0" y="0"/>
            <a:chExt cx="685800" cy="685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lose/>
                </a:path>
              </a:pathLst>
            </a:custGeom>
            <a:solidFill>
              <a:srgbClr val="800020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914400" y="781050"/>
            <a:ext cx="9729788" cy="94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02. Method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544675" y="1452563"/>
            <a:ext cx="353615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Qualitative Document Analysis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4450" y="3438525"/>
            <a:ext cx="15801975" cy="1233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lang="en-US" sz="1461" b="1">
                <a:solidFill>
                  <a:srgbClr val="9F1239"/>
                </a:solidFill>
                <a:latin typeface="Arimo Bold"/>
                <a:ea typeface="Arimo Bold"/>
                <a:cs typeface="Arimo Bold"/>
                <a:sym typeface="Arimo Bold"/>
              </a:rPr>
              <a:t>Primary Research Question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4400" y="9210675"/>
            <a:ext cx="296465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ICADE 2026 Presentation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744950" y="9210675"/>
            <a:ext cx="10572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Slide 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4400" y="1100137"/>
            <a:ext cx="1258282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Research Question &amp; Analytical Framework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28738" y="3743325"/>
            <a:ext cx="1577340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How is empirical medical research transformed and internalized into bodily language and kinesthetic movement quality within the contemporary work </a:t>
            </a:r>
            <a:r>
              <a:rPr lang="en-US" sz="2250" b="1" i="1">
                <a:solidFill>
                  <a:srgbClr val="800020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'Burnout'</a:t>
            </a:r>
            <a:r>
              <a:rPr lang="en-US" sz="2250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?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00125" y="5743575"/>
            <a:ext cx="942975" cy="514350"/>
            <a:chOff x="0" y="0"/>
            <a:chExt cx="1257300" cy="685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57300" cy="685800"/>
            </a:xfrm>
            <a:custGeom>
              <a:avLst/>
              <a:gdLst/>
              <a:ahLst/>
              <a:cxnLst/>
              <a:rect l="l" t="t" r="r" b="b"/>
              <a:pathLst>
                <a:path w="1257300" h="685800">
                  <a:moveTo>
                    <a:pt x="0" y="0"/>
                  </a:moveTo>
                  <a:lnTo>
                    <a:pt x="1257300" y="0"/>
                  </a:lnTo>
                  <a:lnTo>
                    <a:pt x="12573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0032" r="-20032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000125" y="5729288"/>
            <a:ext cx="942975" cy="528638"/>
            <a:chOff x="0" y="0"/>
            <a:chExt cx="1257300" cy="70485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57300" cy="704850"/>
            </a:xfrm>
            <a:custGeom>
              <a:avLst/>
              <a:gdLst/>
              <a:ahLst/>
              <a:cxnLst/>
              <a:rect l="l" t="t" r="r" b="b"/>
              <a:pathLst>
                <a:path w="1257300" h="704850">
                  <a:moveTo>
                    <a:pt x="0" y="0"/>
                  </a:moveTo>
                  <a:lnTo>
                    <a:pt x="1257300" y="0"/>
                  </a:lnTo>
                  <a:lnTo>
                    <a:pt x="1257300" y="704850"/>
                  </a:lnTo>
                  <a:lnTo>
                    <a:pt x="0" y="7048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1927" r="-21927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57300" cy="7239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214438" y="6410325"/>
            <a:ext cx="433178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4"/>
              </a:lnSpc>
            </a:pPr>
            <a:r>
              <a:rPr lang="en-US" sz="1911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Data Reduction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14438" y="6762750"/>
            <a:ext cx="3443288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6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Distilling empirical field notes and medical interview data.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186362" y="5743575"/>
            <a:ext cx="942975" cy="514350"/>
            <a:chOff x="0" y="0"/>
            <a:chExt cx="1257300" cy="685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57300" cy="685800"/>
            </a:xfrm>
            <a:custGeom>
              <a:avLst/>
              <a:gdLst/>
              <a:ahLst/>
              <a:cxnLst/>
              <a:rect l="l" t="t" r="r" b="b"/>
              <a:pathLst>
                <a:path w="1257300" h="685800">
                  <a:moveTo>
                    <a:pt x="0" y="0"/>
                  </a:moveTo>
                  <a:lnTo>
                    <a:pt x="1257300" y="0"/>
                  </a:lnTo>
                  <a:lnTo>
                    <a:pt x="12573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0032" r="-20032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5186362" y="5729288"/>
            <a:ext cx="942975" cy="528638"/>
            <a:chOff x="0" y="0"/>
            <a:chExt cx="1257300" cy="70485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57300" cy="704850"/>
            </a:xfrm>
            <a:custGeom>
              <a:avLst/>
              <a:gdLst/>
              <a:ahLst/>
              <a:cxnLst/>
              <a:rect l="l" t="t" r="r" b="b"/>
              <a:pathLst>
                <a:path w="1257300" h="704850">
                  <a:moveTo>
                    <a:pt x="0" y="0"/>
                  </a:moveTo>
                  <a:lnTo>
                    <a:pt x="1257300" y="0"/>
                  </a:lnTo>
                  <a:lnTo>
                    <a:pt x="1257300" y="704850"/>
                  </a:lnTo>
                  <a:lnTo>
                    <a:pt x="0" y="7048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1927" r="-21927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1257300" cy="7239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400675" y="6410325"/>
            <a:ext cx="433178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4"/>
              </a:lnSpc>
            </a:pPr>
            <a:r>
              <a:rPr lang="en-US" sz="1911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Emotional Transposition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400675" y="6762750"/>
            <a:ext cx="3443288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6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Mapping psychological burnout states to physical body states.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9372600" y="5743575"/>
            <a:ext cx="942975" cy="514350"/>
            <a:chOff x="0" y="0"/>
            <a:chExt cx="1257300" cy="685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57300" cy="685800"/>
            </a:xfrm>
            <a:custGeom>
              <a:avLst/>
              <a:gdLst/>
              <a:ahLst/>
              <a:cxnLst/>
              <a:rect l="l" t="t" r="r" b="b"/>
              <a:pathLst>
                <a:path w="1257300" h="685800">
                  <a:moveTo>
                    <a:pt x="0" y="0"/>
                  </a:moveTo>
                  <a:lnTo>
                    <a:pt x="1257300" y="0"/>
                  </a:lnTo>
                  <a:lnTo>
                    <a:pt x="12573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0032" r="-20032"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9372600" y="5729288"/>
            <a:ext cx="942975" cy="528638"/>
            <a:chOff x="0" y="0"/>
            <a:chExt cx="1257300" cy="70485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257300" cy="704850"/>
            </a:xfrm>
            <a:custGeom>
              <a:avLst/>
              <a:gdLst/>
              <a:ahLst/>
              <a:cxnLst/>
              <a:rect l="l" t="t" r="r" b="b"/>
              <a:pathLst>
                <a:path w="1257300" h="704850">
                  <a:moveTo>
                    <a:pt x="0" y="0"/>
                  </a:moveTo>
                  <a:lnTo>
                    <a:pt x="1257300" y="0"/>
                  </a:lnTo>
                  <a:lnTo>
                    <a:pt x="1257300" y="704850"/>
                  </a:lnTo>
                  <a:lnTo>
                    <a:pt x="0" y="7048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1927" r="-21927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19050"/>
              <a:ext cx="1257300" cy="7239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9586912" y="6410325"/>
            <a:ext cx="433178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4"/>
              </a:lnSpc>
            </a:pPr>
            <a:r>
              <a:rPr lang="en-US" sz="1911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Body Deconstruction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586912" y="6762750"/>
            <a:ext cx="3443288" cy="9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6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Analyzing kinesthetic movement qualities and body posture.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3558838" y="5743575"/>
            <a:ext cx="942975" cy="514350"/>
            <a:chOff x="0" y="0"/>
            <a:chExt cx="1257300" cy="685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57300" cy="685800"/>
            </a:xfrm>
            <a:custGeom>
              <a:avLst/>
              <a:gdLst/>
              <a:ahLst/>
              <a:cxnLst/>
              <a:rect l="l" t="t" r="r" b="b"/>
              <a:pathLst>
                <a:path w="1257300" h="685800">
                  <a:moveTo>
                    <a:pt x="0" y="0"/>
                  </a:moveTo>
                  <a:lnTo>
                    <a:pt x="1257300" y="0"/>
                  </a:lnTo>
                  <a:lnTo>
                    <a:pt x="12573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0032" r="-20032"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13558838" y="5729288"/>
            <a:ext cx="942975" cy="528638"/>
            <a:chOff x="0" y="0"/>
            <a:chExt cx="1257300" cy="70485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257300" cy="704850"/>
            </a:xfrm>
            <a:custGeom>
              <a:avLst/>
              <a:gdLst/>
              <a:ahLst/>
              <a:cxnLst/>
              <a:rect l="l" t="t" r="r" b="b"/>
              <a:pathLst>
                <a:path w="1257300" h="704850">
                  <a:moveTo>
                    <a:pt x="0" y="0"/>
                  </a:moveTo>
                  <a:lnTo>
                    <a:pt x="1257300" y="0"/>
                  </a:lnTo>
                  <a:lnTo>
                    <a:pt x="1257300" y="704850"/>
                  </a:lnTo>
                  <a:lnTo>
                    <a:pt x="0" y="7048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1927" r="-21927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19050"/>
              <a:ext cx="1257300" cy="7239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4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3773150" y="6410325"/>
            <a:ext cx="433178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4"/>
              </a:lnSpc>
            </a:pPr>
            <a:r>
              <a:rPr lang="en-US" sz="1911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Pathway Synthesis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773150" y="6762750"/>
            <a:ext cx="3443288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6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Synthesizing the empathy metamorphosis pathway.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" y="3940445"/>
            <a:ext cx="5257800" cy="3434620"/>
            <a:chOff x="0" y="0"/>
            <a:chExt cx="7010400" cy="4579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10400" cy="4579493"/>
            </a:xfrm>
            <a:custGeom>
              <a:avLst/>
              <a:gdLst/>
              <a:ahLst/>
              <a:cxnLst/>
              <a:rect l="l" t="t" r="r" b="b"/>
              <a:pathLst>
                <a:path w="7010400" h="4579493">
                  <a:moveTo>
                    <a:pt x="0" y="228600"/>
                  </a:moveTo>
                  <a:cubicBezTo>
                    <a:pt x="0" y="102362"/>
                    <a:pt x="102362" y="0"/>
                    <a:pt x="228600" y="0"/>
                  </a:cubicBezTo>
                  <a:lnTo>
                    <a:pt x="6781800" y="0"/>
                  </a:lnTo>
                  <a:cubicBezTo>
                    <a:pt x="6908038" y="0"/>
                    <a:pt x="7010400" y="102362"/>
                    <a:pt x="7010400" y="228600"/>
                  </a:cubicBezTo>
                  <a:lnTo>
                    <a:pt x="7010400" y="4350893"/>
                  </a:lnTo>
                  <a:cubicBezTo>
                    <a:pt x="7010400" y="4477131"/>
                    <a:pt x="6908038" y="4579493"/>
                    <a:pt x="6781800" y="4579493"/>
                  </a:cubicBezTo>
                  <a:lnTo>
                    <a:pt x="228600" y="4579493"/>
                  </a:lnTo>
                  <a:cubicBezTo>
                    <a:pt x="102362" y="4579493"/>
                    <a:pt x="0" y="4477131"/>
                    <a:pt x="0" y="435089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515100" y="3940445"/>
            <a:ext cx="5257800" cy="3434620"/>
            <a:chOff x="0" y="0"/>
            <a:chExt cx="7010400" cy="45794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010400" cy="4579493"/>
            </a:xfrm>
            <a:custGeom>
              <a:avLst/>
              <a:gdLst/>
              <a:ahLst/>
              <a:cxnLst/>
              <a:rect l="l" t="t" r="r" b="b"/>
              <a:pathLst>
                <a:path w="7010400" h="4579493">
                  <a:moveTo>
                    <a:pt x="0" y="228600"/>
                  </a:moveTo>
                  <a:cubicBezTo>
                    <a:pt x="0" y="102362"/>
                    <a:pt x="102362" y="0"/>
                    <a:pt x="228600" y="0"/>
                  </a:cubicBezTo>
                  <a:lnTo>
                    <a:pt x="6781800" y="0"/>
                  </a:lnTo>
                  <a:cubicBezTo>
                    <a:pt x="6908038" y="0"/>
                    <a:pt x="7010400" y="102362"/>
                    <a:pt x="7010400" y="228600"/>
                  </a:cubicBezTo>
                  <a:lnTo>
                    <a:pt x="7010400" y="4350893"/>
                  </a:lnTo>
                  <a:cubicBezTo>
                    <a:pt x="7010400" y="4477131"/>
                    <a:pt x="6908038" y="4579493"/>
                    <a:pt x="6781800" y="4579493"/>
                  </a:cubicBezTo>
                  <a:lnTo>
                    <a:pt x="228600" y="4579493"/>
                  </a:lnTo>
                  <a:cubicBezTo>
                    <a:pt x="102362" y="4579493"/>
                    <a:pt x="0" y="4477131"/>
                    <a:pt x="0" y="435089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115800" y="3780606"/>
            <a:ext cx="5257800" cy="3754469"/>
            <a:chOff x="0" y="0"/>
            <a:chExt cx="7010400" cy="500595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10400" cy="5005959"/>
            </a:xfrm>
            <a:custGeom>
              <a:avLst/>
              <a:gdLst/>
              <a:ahLst/>
              <a:cxnLst/>
              <a:rect l="l" t="t" r="r" b="b"/>
              <a:pathLst>
                <a:path w="7010400" h="5005959">
                  <a:moveTo>
                    <a:pt x="0" y="228600"/>
                  </a:moveTo>
                  <a:cubicBezTo>
                    <a:pt x="0" y="102362"/>
                    <a:pt x="102362" y="0"/>
                    <a:pt x="228600" y="0"/>
                  </a:cubicBezTo>
                  <a:lnTo>
                    <a:pt x="6781800" y="0"/>
                  </a:lnTo>
                  <a:cubicBezTo>
                    <a:pt x="6908038" y="0"/>
                    <a:pt x="7010400" y="102362"/>
                    <a:pt x="7010400" y="228600"/>
                  </a:cubicBezTo>
                  <a:lnTo>
                    <a:pt x="7010400" y="4777359"/>
                  </a:lnTo>
                  <a:cubicBezTo>
                    <a:pt x="7010400" y="4903597"/>
                    <a:pt x="6908038" y="5005959"/>
                    <a:pt x="6781800" y="5005959"/>
                  </a:cubicBezTo>
                  <a:lnTo>
                    <a:pt x="228600" y="5005959"/>
                  </a:lnTo>
                  <a:cubicBezTo>
                    <a:pt x="102362" y="5005959"/>
                    <a:pt x="0" y="4903597"/>
                    <a:pt x="0" y="477735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914400" y="8986838"/>
            <a:ext cx="16459200" cy="14288"/>
            <a:chOff x="0" y="0"/>
            <a:chExt cx="21945600" cy="190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45600" cy="19050"/>
            </a:xfrm>
            <a:custGeom>
              <a:avLst/>
              <a:gdLst/>
              <a:ahLst/>
              <a:cxnLst/>
              <a:rect l="l" t="t" r="r" b="b"/>
              <a:pathLst>
                <a:path w="21945600" h="19050">
                  <a:moveTo>
                    <a:pt x="0" y="0"/>
                  </a:moveTo>
                  <a:lnTo>
                    <a:pt x="21945600" y="0"/>
                  </a:lnTo>
                  <a:lnTo>
                    <a:pt x="21945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914400" y="3940445"/>
            <a:ext cx="5257800" cy="71438"/>
            <a:chOff x="0" y="0"/>
            <a:chExt cx="7010400" cy="952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010400" cy="95250"/>
            </a:xfrm>
            <a:custGeom>
              <a:avLst/>
              <a:gdLst/>
              <a:ahLst/>
              <a:cxnLst/>
              <a:rect l="l" t="t" r="r" b="b"/>
              <a:pathLst>
                <a:path w="7010400" h="95250">
                  <a:moveTo>
                    <a:pt x="0" y="0"/>
                  </a:moveTo>
                  <a:lnTo>
                    <a:pt x="7010400" y="0"/>
                  </a:lnTo>
                  <a:lnTo>
                    <a:pt x="7010400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8000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515100" y="3940445"/>
            <a:ext cx="5257800" cy="71438"/>
            <a:chOff x="0" y="0"/>
            <a:chExt cx="7010400" cy="952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010400" cy="95250"/>
            </a:xfrm>
            <a:custGeom>
              <a:avLst/>
              <a:gdLst/>
              <a:ahLst/>
              <a:cxnLst/>
              <a:rect l="l" t="t" r="r" b="b"/>
              <a:pathLst>
                <a:path w="7010400" h="95250">
                  <a:moveTo>
                    <a:pt x="0" y="0"/>
                  </a:moveTo>
                  <a:lnTo>
                    <a:pt x="7010400" y="0"/>
                  </a:lnTo>
                  <a:lnTo>
                    <a:pt x="7010400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2115800" y="3780606"/>
            <a:ext cx="5257800" cy="71438"/>
            <a:chOff x="0" y="0"/>
            <a:chExt cx="7010400" cy="952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010400" cy="95250"/>
            </a:xfrm>
            <a:custGeom>
              <a:avLst/>
              <a:gdLst/>
              <a:ahLst/>
              <a:cxnLst/>
              <a:rect l="l" t="t" r="r" b="b"/>
              <a:pathLst>
                <a:path w="7010400" h="95250">
                  <a:moveTo>
                    <a:pt x="0" y="0"/>
                  </a:moveTo>
                  <a:lnTo>
                    <a:pt x="7010400" y="0"/>
                  </a:lnTo>
                  <a:lnTo>
                    <a:pt x="7010400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0284C7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257300" y="4419076"/>
            <a:ext cx="342900" cy="342900"/>
            <a:chOff x="0" y="0"/>
            <a:chExt cx="457200" cy="457200"/>
          </a:xfrm>
        </p:grpSpPr>
        <p:sp>
          <p:nvSpPr>
            <p:cNvPr id="17" name="Freeform 17" descr="image.png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083" b="-2083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6858000" y="4419076"/>
            <a:ext cx="300038" cy="342900"/>
            <a:chOff x="0" y="0"/>
            <a:chExt cx="400050" cy="4572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400050" cy="457200"/>
            </a:xfrm>
            <a:custGeom>
              <a:avLst/>
              <a:gdLst/>
              <a:ahLst/>
              <a:cxnLst/>
              <a:rect l="l" t="t" r="r" b="b"/>
              <a:pathLst>
                <a:path w="400050" h="457200">
                  <a:moveTo>
                    <a:pt x="0" y="0"/>
                  </a:moveTo>
                  <a:lnTo>
                    <a:pt x="400050" y="0"/>
                  </a:lnTo>
                  <a:lnTo>
                    <a:pt x="40005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083" b="-2083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2458700" y="4259237"/>
            <a:ext cx="300038" cy="342900"/>
            <a:chOff x="0" y="0"/>
            <a:chExt cx="400050" cy="4572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400050" cy="457200"/>
            </a:xfrm>
            <a:custGeom>
              <a:avLst/>
              <a:gdLst/>
              <a:ahLst/>
              <a:cxnLst/>
              <a:rect l="l" t="t" r="r" b="b"/>
              <a:pathLst>
                <a:path w="400050" h="457200">
                  <a:moveTo>
                    <a:pt x="0" y="0"/>
                  </a:moveTo>
                  <a:lnTo>
                    <a:pt x="400050" y="0"/>
                  </a:lnTo>
                  <a:lnTo>
                    <a:pt x="40005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083" b="-2083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914400" y="781050"/>
            <a:ext cx="9972675" cy="94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03. Discussion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458825" y="1452563"/>
            <a:ext cx="48291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Transposing Empirical Experience to Body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4400" y="9210675"/>
            <a:ext cx="296465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ICADE 2026 Presentation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744950" y="9210675"/>
            <a:ext cx="10572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Slide 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400" y="1100137"/>
            <a:ext cx="1290161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Research Findings &amp; Emotional Embodiment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57300" y="4959620"/>
            <a:ext cx="5715000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 b="1">
                <a:solidFill>
                  <a:srgbClr val="64748B"/>
                </a:solidFill>
                <a:latin typeface="Arimo Bold"/>
                <a:ea typeface="Arimo Bold"/>
                <a:cs typeface="Arimo Bold"/>
                <a:sym typeface="Arimo Bold"/>
              </a:rPr>
              <a:t>MEDICAL REALITY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57300" y="5326332"/>
            <a:ext cx="5715000" cy="434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800">
                <a:solidFill>
                  <a:srgbClr val="334155"/>
                </a:solidFill>
                <a:latin typeface="Arimo"/>
                <a:ea typeface="Arimo"/>
                <a:cs typeface="Arimo"/>
                <a:sym typeface="Arimo"/>
              </a:rPr>
              <a:t>Extreme physical fatigue &amp; double shifts.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57300" y="5951039"/>
            <a:ext cx="5715000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KINESTHETIC EMBODIMENT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57300" y="6336802"/>
            <a:ext cx="471487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1E293B"/>
                </a:solidFill>
                <a:latin typeface="Arimo Bold"/>
                <a:ea typeface="Arimo Bold"/>
                <a:cs typeface="Arimo Bold"/>
                <a:sym typeface="Arimo Bold"/>
              </a:rPr>
              <a:t>Heavy movement quality, physical collapse, and slow, labored dynamics.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858000" y="4959620"/>
            <a:ext cx="5715000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 b="1">
                <a:solidFill>
                  <a:srgbClr val="64748B"/>
                </a:solidFill>
                <a:latin typeface="Arimo Bold"/>
                <a:ea typeface="Arimo Bold"/>
                <a:cs typeface="Arimo Bold"/>
                <a:sym typeface="Arimo Bold"/>
              </a:rPr>
              <a:t>MEDICAL REALITY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858000" y="5326332"/>
            <a:ext cx="5715000" cy="434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800">
                <a:solidFill>
                  <a:srgbClr val="334155"/>
                </a:solidFill>
                <a:latin typeface="Arimo"/>
                <a:ea typeface="Arimo"/>
                <a:cs typeface="Arimo"/>
                <a:sym typeface="Arimo"/>
              </a:rPr>
              <a:t>Hidden panic during ER interventions.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58000" y="5951039"/>
            <a:ext cx="5715000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 b="1">
                <a:solidFill>
                  <a:srgbClr val="D97706"/>
                </a:solidFill>
                <a:latin typeface="Arimo Bold"/>
                <a:ea typeface="Arimo Bold"/>
                <a:cs typeface="Arimo Bold"/>
                <a:sym typeface="Arimo Bold"/>
              </a:rPr>
              <a:t>KINESTHETIC EMBODIMENT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58000" y="6336802"/>
            <a:ext cx="471487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1E293B"/>
                </a:solidFill>
                <a:latin typeface="Arimo Bold"/>
                <a:ea typeface="Arimo Bold"/>
                <a:cs typeface="Arimo Bold"/>
                <a:sym typeface="Arimo Bold"/>
              </a:rPr>
              <a:t>Staccato movements, sudden muscle spasms, and rigid posture.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458700" y="4799781"/>
            <a:ext cx="5715000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 b="1">
                <a:solidFill>
                  <a:srgbClr val="64748B"/>
                </a:solidFill>
                <a:latin typeface="Arimo Bold"/>
                <a:ea typeface="Arimo Bold"/>
                <a:cs typeface="Arimo Bold"/>
                <a:sym typeface="Arimo Bold"/>
              </a:rPr>
              <a:t>MEDICAL REALITY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458700" y="5166493"/>
            <a:ext cx="4714875" cy="754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800">
                <a:solidFill>
                  <a:srgbClr val="334155"/>
                </a:solidFill>
                <a:latin typeface="Arimo"/>
                <a:ea typeface="Arimo"/>
                <a:cs typeface="Arimo"/>
                <a:sym typeface="Arimo"/>
              </a:rPr>
              <a:t>Required professional calm before patients.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458700" y="6111107"/>
            <a:ext cx="5715000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 b="1">
                <a:solidFill>
                  <a:srgbClr val="0284C7"/>
                </a:solidFill>
                <a:latin typeface="Arimo Bold"/>
                <a:ea typeface="Arimo Bold"/>
                <a:cs typeface="Arimo Bold"/>
                <a:sym typeface="Arimo Bold"/>
              </a:rPr>
              <a:t>KINESTHETIC EMBODIMENT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458700" y="6496869"/>
            <a:ext cx="471487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1E293B"/>
                </a:solidFill>
                <a:latin typeface="Arimo Bold"/>
                <a:ea typeface="Arimo Bold"/>
                <a:cs typeface="Arimo Bold"/>
                <a:sym typeface="Arimo Bold"/>
              </a:rPr>
              <a:t>Restrained movements and exploration of confined personal space.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771650" y="4373832"/>
            <a:ext cx="2906611" cy="395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Physical Burden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329488" y="4373832"/>
            <a:ext cx="3225403" cy="395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Anxiety &amp; Tension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930188" y="4213993"/>
            <a:ext cx="3900488" cy="395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Emotional Repression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1894" y="2316366"/>
            <a:ext cx="8594836" cy="6682978"/>
          </a:xfrm>
          <a:custGeom>
            <a:avLst/>
            <a:gdLst/>
            <a:ahLst/>
            <a:cxnLst/>
            <a:rect l="l" t="t" r="r" b="b"/>
            <a:pathLst>
              <a:path w="8594836" h="6682978">
                <a:moveTo>
                  <a:pt x="0" y="0"/>
                </a:moveTo>
                <a:lnTo>
                  <a:pt x="8594836" y="0"/>
                </a:lnTo>
                <a:lnTo>
                  <a:pt x="8594836" y="6682978"/>
                </a:lnTo>
                <a:lnTo>
                  <a:pt x="0" y="668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86077" y="2316366"/>
            <a:ext cx="7400020" cy="6682978"/>
          </a:xfrm>
          <a:custGeom>
            <a:avLst/>
            <a:gdLst/>
            <a:ahLst/>
            <a:cxnLst/>
            <a:rect l="l" t="t" r="r" b="b"/>
            <a:pathLst>
              <a:path w="7400020" h="6682978">
                <a:moveTo>
                  <a:pt x="0" y="0"/>
                </a:moveTo>
                <a:lnTo>
                  <a:pt x="7400020" y="0"/>
                </a:lnTo>
                <a:lnTo>
                  <a:pt x="7400020" y="6682978"/>
                </a:lnTo>
                <a:lnTo>
                  <a:pt x="0" y="668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14400" y="8986838"/>
            <a:ext cx="16459200" cy="14288"/>
            <a:chOff x="0" y="0"/>
            <a:chExt cx="21945600" cy="1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45600" cy="19050"/>
            </a:xfrm>
            <a:custGeom>
              <a:avLst/>
              <a:gdLst/>
              <a:ahLst/>
              <a:cxnLst/>
              <a:rect l="l" t="t" r="r" b="b"/>
              <a:pathLst>
                <a:path w="21945600" h="19050">
                  <a:moveTo>
                    <a:pt x="0" y="0"/>
                  </a:moveTo>
                  <a:lnTo>
                    <a:pt x="21945600" y="0"/>
                  </a:lnTo>
                  <a:lnTo>
                    <a:pt x="21945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71588" y="4396978"/>
            <a:ext cx="571500" cy="571500"/>
            <a:chOff x="0" y="0"/>
            <a:chExt cx="762000" cy="76200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50" b="-125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271588" y="5975747"/>
            <a:ext cx="571500" cy="571500"/>
            <a:chOff x="0" y="0"/>
            <a:chExt cx="762000" cy="762000"/>
          </a:xfrm>
        </p:grpSpPr>
        <p:sp>
          <p:nvSpPr>
            <p:cNvPr id="9" name="Freeform 9" descr="image.png"/>
            <p:cNvSpPr/>
            <p:nvPr/>
          </p:nvSpPr>
          <p:spPr>
            <a:xfrm>
              <a:off x="0" y="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50" b="-125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71588" y="7554516"/>
            <a:ext cx="571500" cy="571500"/>
            <a:chOff x="0" y="0"/>
            <a:chExt cx="762000" cy="762000"/>
          </a:xfrm>
        </p:grpSpPr>
        <p:sp>
          <p:nvSpPr>
            <p:cNvPr id="11" name="Freeform 11" descr="image.png"/>
            <p:cNvSpPr/>
            <p:nvPr/>
          </p:nvSpPr>
          <p:spPr>
            <a:xfrm>
              <a:off x="0" y="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50" b="-1250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457325" y="4568428"/>
            <a:ext cx="200025" cy="228600"/>
            <a:chOff x="0" y="0"/>
            <a:chExt cx="266700" cy="304800"/>
          </a:xfrm>
        </p:grpSpPr>
        <p:sp>
          <p:nvSpPr>
            <p:cNvPr id="13" name="Freeform 13" descr="image.png"/>
            <p:cNvSpPr/>
            <p:nvPr/>
          </p:nvSpPr>
          <p:spPr>
            <a:xfrm>
              <a:off x="0" y="0"/>
              <a:ext cx="266700" cy="304800"/>
            </a:xfrm>
            <a:custGeom>
              <a:avLst/>
              <a:gdLst/>
              <a:ahLst/>
              <a:cxnLst/>
              <a:rect l="l" t="t" r="r" b="b"/>
              <a:pathLst>
                <a:path w="266700" h="304800">
                  <a:moveTo>
                    <a:pt x="0" y="0"/>
                  </a:moveTo>
                  <a:lnTo>
                    <a:pt x="266700" y="0"/>
                  </a:lnTo>
                  <a:lnTo>
                    <a:pt x="2667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125" b="-3125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457325" y="6147197"/>
            <a:ext cx="200025" cy="228600"/>
            <a:chOff x="0" y="0"/>
            <a:chExt cx="266700" cy="304800"/>
          </a:xfrm>
        </p:grpSpPr>
        <p:sp>
          <p:nvSpPr>
            <p:cNvPr id="15" name="Freeform 15" descr="image.png"/>
            <p:cNvSpPr/>
            <p:nvPr/>
          </p:nvSpPr>
          <p:spPr>
            <a:xfrm>
              <a:off x="0" y="0"/>
              <a:ext cx="266700" cy="304800"/>
            </a:xfrm>
            <a:custGeom>
              <a:avLst/>
              <a:gdLst/>
              <a:ahLst/>
              <a:cxnLst/>
              <a:rect l="l" t="t" r="r" b="b"/>
              <a:pathLst>
                <a:path w="266700" h="304800">
                  <a:moveTo>
                    <a:pt x="0" y="0"/>
                  </a:moveTo>
                  <a:lnTo>
                    <a:pt x="266700" y="0"/>
                  </a:lnTo>
                  <a:lnTo>
                    <a:pt x="2667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125" b="-312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471612" y="7725966"/>
            <a:ext cx="171450" cy="228600"/>
            <a:chOff x="0" y="0"/>
            <a:chExt cx="228600" cy="304800"/>
          </a:xfrm>
        </p:grpSpPr>
        <p:sp>
          <p:nvSpPr>
            <p:cNvPr id="17" name="Freeform 17" descr="image.png"/>
            <p:cNvSpPr/>
            <p:nvPr/>
          </p:nvSpPr>
          <p:spPr>
            <a:xfrm>
              <a:off x="0" y="0"/>
              <a:ext cx="228600" cy="304800"/>
            </a:xfrm>
            <a:custGeom>
              <a:avLst/>
              <a:gdLst/>
              <a:ahLst/>
              <a:cxnLst/>
              <a:rect l="l" t="t" r="r" b="b"/>
              <a:pathLst>
                <a:path w="228600" h="304800">
                  <a:moveTo>
                    <a:pt x="0" y="0"/>
                  </a:moveTo>
                  <a:lnTo>
                    <a:pt x="228600" y="0"/>
                  </a:lnTo>
                  <a:lnTo>
                    <a:pt x="2286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3125" b="-3125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914400" y="781050"/>
            <a:ext cx="11101388" cy="94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04. Articulation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16200" y="1452563"/>
            <a:ext cx="2571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Core Dance Elements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4400" y="9210675"/>
            <a:ext cx="296465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ICADE 2026 Presentation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744950" y="9210675"/>
            <a:ext cx="10572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Slide 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4400" y="1100137"/>
            <a:ext cx="1438304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Dramatic Articulation &amp; Transdisciplinary Practice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71588" y="3020616"/>
            <a:ext cx="10310270" cy="34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Kinesthetic Articulation Elements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412911" y="4462986"/>
            <a:ext cx="7875089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lang="en-US" sz="1461" b="1">
                <a:solidFill>
                  <a:srgbClr val="9F1239"/>
                </a:solidFill>
                <a:latin typeface="Arimo Bold"/>
                <a:ea typeface="Arimo Bold"/>
                <a:cs typeface="Arimo Bold"/>
                <a:sym typeface="Arimo Bold"/>
              </a:rPr>
              <a:t>METHODOLOGICAL IMPLICATION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412911" y="4748736"/>
            <a:ext cx="7875089" cy="484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7"/>
              </a:lnSpc>
            </a:pPr>
            <a:r>
              <a:rPr lang="en-US" sz="2475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Transdisciplinary Practice-as-Research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412911" y="5309664"/>
            <a:ext cx="6689227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334155"/>
                </a:solidFill>
                <a:latin typeface="Arimo"/>
                <a:ea typeface="Arimo"/>
                <a:cs typeface="Arimo"/>
                <a:sym typeface="Arimo"/>
              </a:rPr>
              <a:t>Contemporary choreography must transcend formal stylistic aesthetics. Integrating social research and empathy mapping creates authentic movement generators that resonate beyond decorative dance.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071688" y="4208859"/>
            <a:ext cx="9260138" cy="33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Time / Rhythm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071688" y="4537472"/>
            <a:ext cx="719822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Constant tempo shifting to erratic, rapid beats representing racing pulse.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071688" y="5787628"/>
            <a:ext cx="9260138" cy="33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Space / Kinesphere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071688" y="6116241"/>
            <a:ext cx="719822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Confined personal space symbolizing psychological isolation and entrapment.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071688" y="7366397"/>
            <a:ext cx="9260138" cy="33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Energy / Dynamics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71688" y="7695009"/>
            <a:ext cx="719822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Contrastive force shifting from extreme muscular tension to total physical collapse.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1C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" y="7958138"/>
            <a:ext cx="16459200" cy="1414462"/>
            <a:chOff x="0" y="0"/>
            <a:chExt cx="21945600" cy="1885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885950"/>
            </a:xfrm>
            <a:custGeom>
              <a:avLst/>
              <a:gdLst/>
              <a:ahLst/>
              <a:cxnLst/>
              <a:rect l="l" t="t" r="r" b="b"/>
              <a:pathLst>
                <a:path w="21945600" h="1885950">
                  <a:moveTo>
                    <a:pt x="0" y="228600"/>
                  </a:moveTo>
                  <a:cubicBezTo>
                    <a:pt x="0" y="102362"/>
                    <a:pt x="102362" y="0"/>
                    <a:pt x="228600" y="0"/>
                  </a:cubicBezTo>
                  <a:lnTo>
                    <a:pt x="21717000" y="0"/>
                  </a:lnTo>
                  <a:cubicBezTo>
                    <a:pt x="21843237" y="0"/>
                    <a:pt x="21945600" y="102362"/>
                    <a:pt x="21945600" y="228600"/>
                  </a:cubicBezTo>
                  <a:lnTo>
                    <a:pt x="21945600" y="1657350"/>
                  </a:lnTo>
                  <a:cubicBezTo>
                    <a:pt x="21945600" y="1783588"/>
                    <a:pt x="21843237" y="1885950"/>
                    <a:pt x="21717000" y="1885950"/>
                  </a:cubicBezTo>
                  <a:lnTo>
                    <a:pt x="228600" y="1885950"/>
                  </a:lnTo>
                  <a:cubicBezTo>
                    <a:pt x="102362" y="1885950"/>
                    <a:pt x="0" y="1783588"/>
                    <a:pt x="0" y="1657350"/>
                  </a:cubicBezTo>
                  <a:close/>
                </a:path>
              </a:pathLst>
            </a:custGeom>
            <a:solidFill>
              <a:srgbClr val="3E141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715375" y="5626151"/>
            <a:ext cx="857250" cy="42862"/>
            <a:chOff x="0" y="0"/>
            <a:chExt cx="1143000" cy="57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43000" cy="57150"/>
            </a:xfrm>
            <a:custGeom>
              <a:avLst/>
              <a:gdLst/>
              <a:ahLst/>
              <a:cxnLst/>
              <a:rect l="l" t="t" r="r" b="b"/>
              <a:pathLst>
                <a:path w="1143000" h="57150">
                  <a:moveTo>
                    <a:pt x="0" y="0"/>
                  </a:moveTo>
                  <a:lnTo>
                    <a:pt x="1143000" y="0"/>
                  </a:lnTo>
                  <a:lnTo>
                    <a:pt x="1143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DA4A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915400" y="2646312"/>
            <a:ext cx="457200" cy="514350"/>
            <a:chOff x="0" y="0"/>
            <a:chExt cx="609600" cy="68580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609600" cy="685800"/>
            </a:xfrm>
            <a:custGeom>
              <a:avLst/>
              <a:gdLst/>
              <a:ahLst/>
              <a:cxnLst/>
              <a:rect l="l" t="t" r="r" b="b"/>
              <a:pathLst>
                <a:path w="609600" h="685800">
                  <a:moveTo>
                    <a:pt x="0" y="0"/>
                  </a:moveTo>
                  <a:lnTo>
                    <a:pt x="609600" y="0"/>
                  </a:lnTo>
                  <a:lnTo>
                    <a:pt x="6096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388" b="-138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14400" y="895350"/>
            <a:ext cx="2446734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DA4AF"/>
                </a:solidFill>
                <a:latin typeface="Arimo Bold"/>
                <a:ea typeface="Arimo Bold"/>
                <a:cs typeface="Arimo Bold"/>
                <a:sym typeface="Arimo Bold"/>
              </a:rPr>
              <a:t>06. CONCLUSION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01875" y="895350"/>
            <a:ext cx="296465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CBD5E1"/>
                </a:solidFill>
                <a:latin typeface="Arimo"/>
                <a:ea typeface="Arimo"/>
                <a:cs typeface="Arimo"/>
                <a:sym typeface="Arimo"/>
              </a:rPr>
              <a:t>ICADE 2026 Presentation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5750" y="3313062"/>
            <a:ext cx="17716500" cy="197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2"/>
              </a:lnSpc>
            </a:pPr>
            <a:r>
              <a:rPr lang="en-US" sz="3825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"Research-driven empathy acts as a powerful choreographic generator—transforming empirical human reality into compelling kinesthetic language."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00250" y="6050013"/>
            <a:ext cx="14287500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lang="en-US" sz="2025">
                <a:solidFill>
                  <a:srgbClr val="E2E8F0"/>
                </a:solidFill>
                <a:latin typeface="Arimo"/>
                <a:ea typeface="Arimo"/>
                <a:cs typeface="Arimo"/>
                <a:sym typeface="Arimo"/>
              </a:rPr>
              <a:t>Metamorphosis of empathy offers a structured methodological pathway for research-led contemporary dance creation, bridging social science and somatic performing arts.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28750" y="8281987"/>
            <a:ext cx="6750844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Thank You Very Much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8750" y="8720138"/>
            <a:ext cx="6429375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6">
                <a:solidFill>
                  <a:srgbClr val="FDA4AF"/>
                </a:solidFill>
                <a:latin typeface="Arimo"/>
                <a:ea typeface="Arimo"/>
                <a:cs typeface="Arimo"/>
                <a:sym typeface="Arimo"/>
              </a:rPr>
              <a:t>I welcome any questions, feedback, or discussion.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30125" y="8334375"/>
            <a:ext cx="4429125" cy="33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Sayraz Melda Sangwara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30125" y="8682037"/>
            <a:ext cx="442912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575">
                <a:solidFill>
                  <a:srgbClr val="CBD5E1"/>
                </a:solidFill>
                <a:latin typeface="Arimo"/>
                <a:ea typeface="Arimo"/>
                <a:cs typeface="Arimo"/>
                <a:sym typeface="Arimo"/>
              </a:rPr>
              <a:t>Universitas Pendidikan Indonesia (UPI)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ooter Line"/>
          <p:cNvSpPr/>
          <p:nvPr/>
        </p:nvSpPr>
        <p:spPr>
          <a:xfrm>
            <a:off x="914400" y="8986838"/>
            <a:ext cx="16459200" cy="14288"/>
          </a:xfrm>
          <a:prstGeom prst="rect">
            <a:avLst/>
          </a:prstGeom>
          <a:solidFill>
            <a:srgbClr val="E2E8F0"/>
          </a:solidFill>
        </p:spPr>
      </p:sp>
      <p:sp>
        <p:nvSpPr>
          <p:cNvPr id="102" name="Breadcrumb"/>
          <p:cNvSpPr txBox="1"/>
          <p:nvPr/>
        </p:nvSpPr>
        <p:spPr>
          <a:xfrm>
            <a:off x="914400" y="781050"/>
            <a:ext cx="7472362" cy="94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800020"/>
                </a:solidFill>
                <a:latin typeface="Arimo Bold"/>
                <a:ea typeface="Arimo Bold"/>
                <a:cs typeface="Arimo Bold"/>
                <a:sym typeface="Arimo Bold"/>
              </a:rPr>
              <a:t>05. Documentation</a:t>
            </a:r>
          </a:p>
        </p:txBody>
      </p:sp>
      <p:sp>
        <p:nvSpPr>
          <p:cNvPr id="104" name="Footer Left"/>
          <p:cNvSpPr txBox="1"/>
          <p:nvPr/>
        </p:nvSpPr>
        <p:spPr>
          <a:xfrm>
            <a:off x="914400" y="9210675"/>
            <a:ext cx="296465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ICADE 2026 Presentation</a:t>
            </a:r>
          </a:p>
        </p:txBody>
      </p:sp>
      <p:sp>
        <p:nvSpPr>
          <p:cNvPr id="105" name="Footer Right"/>
          <p:cNvSpPr txBox="1"/>
          <p:nvPr/>
        </p:nvSpPr>
        <p:spPr>
          <a:xfrm>
            <a:off x="16759238" y="9210675"/>
            <a:ext cx="1042988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4748B"/>
                </a:solidFill>
                <a:latin typeface="Arimo"/>
                <a:ea typeface="Arimo"/>
                <a:cs typeface="Arimo"/>
                <a:sym typeface="Arimo"/>
              </a:rPr>
              <a:t>Slide 6</a:t>
            </a:r>
          </a:p>
        </p:txBody>
      </p:sp>
      <p:sp>
        <p:nvSpPr>
          <p:cNvPr id="106" name="Title"/>
          <p:cNvSpPr txBox="1"/>
          <p:nvPr/>
        </p:nvSpPr>
        <p:spPr>
          <a:xfrm>
            <a:off x="914400" y="1100137"/>
            <a:ext cx="1645920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F172A"/>
                </a:solidFill>
                <a:latin typeface="Arimo Bold"/>
                <a:ea typeface="Arimo Bold"/>
                <a:cs typeface="Arimo Bold"/>
                <a:sym typeface="Arimo Bold"/>
              </a:rPr>
              <a:t>Documentation of the Interview and the Process</a:t>
            </a:r>
          </a:p>
        </p:txBody>
      </p:sp>
      <p:pic>
        <p:nvPicPr>
          <p:cNvPr id="110" name="Picture Dance Po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00000"/>
            <a:ext cx="6160918" cy="6700000"/>
          </a:xfrm>
          <a:prstGeom prst="rect">
            <a:avLst/>
          </a:prstGeom>
        </p:spPr>
      </p:pic>
      <p:pic>
        <p:nvPicPr>
          <p:cNvPr id="111" name="Picture Group Briefing"/>
          <p:cNvPicPr>
            <a:picLocks noChangeAspect="1"/>
          </p:cNvPicPr>
          <p:nvPr/>
        </p:nvPicPr>
        <p:blipFill>
          <a:blip r:embed="rId3"/>
          <a:srcRect t="6405" b="6405"/>
          <a:stretch>
            <a:fillRect/>
          </a:stretch>
        </p:blipFill>
        <p:spPr>
          <a:xfrm>
            <a:off x="7375318" y="2100000"/>
            <a:ext cx="4861981" cy="3212840"/>
          </a:xfrm>
          <a:prstGeom prst="rect">
            <a:avLst/>
          </a:prstGeom>
        </p:spPr>
      </p:pic>
      <p:pic>
        <p:nvPicPr>
          <p:cNvPr id="112" name="Picture Interview"/>
          <p:cNvPicPr>
            <a:picLocks noChangeAspect="1"/>
          </p:cNvPicPr>
          <p:nvPr/>
        </p:nvPicPr>
        <p:blipFill>
          <a:blip r:embed="rId4"/>
          <a:srcRect t="6828" b="6828"/>
          <a:stretch>
            <a:fillRect/>
          </a:stretch>
        </p:blipFill>
        <p:spPr>
          <a:xfrm>
            <a:off x="12511619" y="2100000"/>
            <a:ext cx="4861981" cy="3212840"/>
          </a:xfrm>
          <a:prstGeom prst="rect">
            <a:avLst/>
          </a:prstGeom>
        </p:spPr>
      </p:pic>
      <p:pic>
        <p:nvPicPr>
          <p:cNvPr id="113" name="Picture Large Group"/>
          <p:cNvPicPr>
            <a:picLocks noChangeAspect="1"/>
          </p:cNvPicPr>
          <p:nvPr/>
        </p:nvPicPr>
        <p:blipFill>
          <a:blip r:embed="rId5"/>
          <a:srcRect t="7568" b="7568"/>
          <a:stretch>
            <a:fillRect/>
          </a:stretch>
        </p:blipFill>
        <p:spPr>
          <a:xfrm>
            <a:off x="7375318" y="5587160"/>
            <a:ext cx="4861981" cy="3212840"/>
          </a:xfrm>
          <a:prstGeom prst="rect">
            <a:avLst/>
          </a:prstGeom>
        </p:spPr>
      </p:pic>
      <p:pic>
        <p:nvPicPr>
          <p:cNvPr id="114" name="Picture Team"/>
          <p:cNvPicPr>
            <a:picLocks noChangeAspect="1"/>
          </p:cNvPicPr>
          <p:nvPr/>
        </p:nvPicPr>
        <p:blipFill>
          <a:blip r:embed="rId6"/>
          <a:srcRect t="5953" b="5953"/>
          <a:stretch>
            <a:fillRect/>
          </a:stretch>
        </p:blipFill>
        <p:spPr>
          <a:xfrm>
            <a:off x="12511619" y="5587160"/>
            <a:ext cx="4861981" cy="32128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ICADE SAYRAZ MELDA_20260922_142114_0000.pptx</dc:title>
  <cp:lastModifiedBy>azara imelda</cp:lastModifiedBy>
  <cp:revision>2</cp:revision>
  <dcterms:created xsi:type="dcterms:W3CDTF">2006-08-16T00:00:00Z</dcterms:created>
  <dcterms:modified xsi:type="dcterms:W3CDTF">2026-09-22T07:26:02Z</dcterms:modified>
  <dc:identifier>DAHV5-MTamw</dc:identifier>
</cp:coreProperties>
</file>